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61"/>
  </p:notesMasterIdLst>
  <p:handoutMasterIdLst>
    <p:handoutMasterId r:id="rId62"/>
  </p:handoutMasterIdLst>
  <p:sldIdLst>
    <p:sldId id="327" r:id="rId5"/>
    <p:sldId id="330" r:id="rId6"/>
    <p:sldId id="331" r:id="rId7"/>
    <p:sldId id="332" r:id="rId8"/>
    <p:sldId id="298" r:id="rId9"/>
    <p:sldId id="262" r:id="rId10"/>
    <p:sldId id="263" r:id="rId11"/>
    <p:sldId id="299" r:id="rId12"/>
    <p:sldId id="333" r:id="rId13"/>
    <p:sldId id="264" r:id="rId14"/>
    <p:sldId id="334" r:id="rId15"/>
    <p:sldId id="266" r:id="rId16"/>
    <p:sldId id="335" r:id="rId17"/>
    <p:sldId id="336" r:id="rId18"/>
    <p:sldId id="265" r:id="rId19"/>
    <p:sldId id="276" r:id="rId20"/>
    <p:sldId id="337" r:id="rId21"/>
    <p:sldId id="303" r:id="rId22"/>
    <p:sldId id="338" r:id="rId23"/>
    <p:sldId id="293" r:id="rId24"/>
    <p:sldId id="339" r:id="rId25"/>
    <p:sldId id="277" r:id="rId26"/>
    <p:sldId id="340" r:id="rId27"/>
    <p:sldId id="284" r:id="rId28"/>
    <p:sldId id="269" r:id="rId29"/>
    <p:sldId id="304" r:id="rId30"/>
    <p:sldId id="305" r:id="rId31"/>
    <p:sldId id="307" r:id="rId32"/>
    <p:sldId id="306" r:id="rId33"/>
    <p:sldId id="308" r:id="rId34"/>
    <p:sldId id="270" r:id="rId35"/>
    <p:sldId id="309" r:id="rId36"/>
    <p:sldId id="310" r:id="rId37"/>
    <p:sldId id="311" r:id="rId38"/>
    <p:sldId id="312" r:id="rId39"/>
    <p:sldId id="314" r:id="rId40"/>
    <p:sldId id="313" r:id="rId41"/>
    <p:sldId id="315" r:id="rId42"/>
    <p:sldId id="316" r:id="rId43"/>
    <p:sldId id="317" r:id="rId44"/>
    <p:sldId id="294" r:id="rId45"/>
    <p:sldId id="296" r:id="rId46"/>
    <p:sldId id="318" r:id="rId47"/>
    <p:sldId id="319" r:id="rId48"/>
    <p:sldId id="321" r:id="rId49"/>
    <p:sldId id="322" r:id="rId50"/>
    <p:sldId id="323" r:id="rId51"/>
    <p:sldId id="324" r:id="rId52"/>
    <p:sldId id="288" r:id="rId53"/>
    <p:sldId id="289" r:id="rId54"/>
    <p:sldId id="320" r:id="rId55"/>
    <p:sldId id="274" r:id="rId56"/>
    <p:sldId id="341" r:id="rId57"/>
    <p:sldId id="342" r:id="rId58"/>
    <p:sldId id="275" r:id="rId59"/>
    <p:sldId id="329" r:id="rId6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4" d="100"/>
          <a:sy n="94" d="100"/>
        </p:scale>
        <p:origin x="64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1/26/2025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35.png>
</file>

<file path=ppt/media/image36.png>
</file>

<file path=ppt/media/image37.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768A8A-4129-F31E-B96A-2300033E19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622BB6-7EAA-640B-6D7C-8D68F9E82A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0840C8-B2C1-6EC6-AA60-76A79B6C2BAC}"/>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CBD421C2-EBE8-0980-D3E7-F07E6E2D32E5}"/>
              </a:ext>
            </a:extLst>
          </p:cNvPr>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3150277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E8A93-32B9-C40D-6916-AC9423C75D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8766CA-E2E5-4764-2168-CABFCAA941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FAAB29-4B9D-29E7-A17D-6167D05AC58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01B4184-7ADD-D54F-6916-ED736ABB59CA}"/>
              </a:ext>
            </a:extLst>
          </p:cNvPr>
          <p:cNvSpPr>
            <a:spLocks noGrp="1"/>
          </p:cNvSpPr>
          <p:nvPr>
            <p:ph type="sldNum" sz="quarter" idx="5"/>
          </p:nvPr>
        </p:nvSpPr>
        <p:spPr/>
        <p:txBody>
          <a:bodyPr/>
          <a:lstStyle/>
          <a:p>
            <a:fld id="{EEBDA0E2-FEBD-4B65-8F16-724CF984F377}" type="slidenum">
              <a:rPr lang="en-US" smtClean="0"/>
              <a:t>54</a:t>
            </a:fld>
            <a:endParaRPr lang="en-US"/>
          </a:p>
        </p:txBody>
      </p:sp>
    </p:spTree>
    <p:extLst>
      <p:ext uri="{BB962C8B-B14F-4D97-AF65-F5344CB8AC3E}">
        <p14:creationId xmlns:p14="http://schemas.microsoft.com/office/powerpoint/2010/main" val="2256964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Ptecno/IBM-DS-FP/blob/0cf74742eb8af0127eeb8c20ea7d28a6aba6a39b/SpaceX-Project/C10M01%20-%20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Ptecno/IBM-DS-FP/blob/0cf74742eb8af0127eeb8c20ea7d28a6aba6a39b/SpaceX-Project/C10M02%20-%20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Ptecno/IBM-DS-FP/blob/0cf74742eb8af0127eeb8c20ea7d28a6aba6a39b/SpaceX-Project/C10M02%20-%20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FPtecno/IBM-DS-FP/blob/0cf74742eb8af0127eeb8c20ea7d28a6aba6a39b/SpaceX-Project/C10M03%20-%20launch-site-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FPtecno/IBM-DS-FP/blob/0cf74742eb8af0127eeb8c20ea7d28a6aba6a39b/SpaceX-Project/C10M03%20-%20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FPtecno/IBM-DS-FP/blob/0cf74742eb8af0127eeb8c20ea7d28a6aba6a39b/SpaceX-Project/C10M04%20-%20SpaceX-Machine-Learning-Prediction-Part-5.ipynb"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FPtecno/IBM-DS-FP/blob/0cf74742eb8af0127eeb8c20ea7d28a6aba6a39b/SpaceX-Project/C10M01%20-%20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FPtecno/IBM-DS-FP/blob/0cf74742eb8af0127eeb8c20ea7d28a6aba6a39b/SpaceX-Project/C10M01%20-%20spacex-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Federico Prado</a:t>
            </a:r>
          </a:p>
          <a:p>
            <a:r>
              <a:rPr lang="en-US" dirty="0">
                <a:solidFill>
                  <a:schemeClr val="bg2"/>
                </a:solidFill>
                <a:latin typeface="Abadi" panose="020B0604020104020204" pitchFamily="34" charset="0"/>
                <a:ea typeface="SF Pro" pitchFamily="2" charset="0"/>
                <a:cs typeface="SF Pro" pitchFamily="2" charset="0"/>
              </a:rPr>
              <a:t>25</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January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95120"/>
            <a:ext cx="10515600" cy="4581843"/>
          </a:xfrm>
          <a:prstGeom prst="rect">
            <a:avLst/>
          </a:prstGeom>
        </p:spPr>
        <p:txBody>
          <a:bodyPr/>
          <a:lstStyle/>
          <a:p>
            <a:pPr marL="0" indent="0">
              <a:buNone/>
            </a:pPr>
            <a:r>
              <a:rPr lang="en-US" sz="2200" dirty="0">
                <a:latin typeface="Abadi" panose="020B0604020104020204"/>
              </a:rPr>
              <a:t>Key Steps done:</a:t>
            </a:r>
          </a:p>
          <a:p>
            <a:pPr marL="457200" indent="-457200">
              <a:buFont typeface="+mj-lt"/>
              <a:buAutoNum type="arabicPeriod"/>
            </a:pPr>
            <a:r>
              <a:rPr lang="en-US" sz="2200" dirty="0">
                <a:latin typeface="Abadi" panose="020B0604020104020204"/>
              </a:rPr>
              <a:t>Identify and Calculate Missing Values: Determined the percentage of missing values in each attribute and calculated appropriate replacements</a:t>
            </a:r>
          </a:p>
          <a:p>
            <a:pPr marL="457200" indent="-457200">
              <a:buFont typeface="+mj-lt"/>
              <a:buAutoNum type="arabicPeriod"/>
            </a:pPr>
            <a:r>
              <a:rPr lang="en-US" sz="2200" dirty="0">
                <a:latin typeface="Abadi" panose="020B0604020104020204"/>
              </a:rPr>
              <a:t>Identify Column Types: Identified the data types for each column to ensure accurate processing</a:t>
            </a:r>
          </a:p>
          <a:p>
            <a:pPr marL="457200" indent="-457200">
              <a:buFont typeface="+mj-lt"/>
              <a:buAutoNum type="arabicPeriod"/>
            </a:pPr>
            <a:r>
              <a:rPr lang="en-US" sz="2200" dirty="0">
                <a:latin typeface="Abadi" panose="020B0604020104020204"/>
              </a:rPr>
              <a:t>Launch Site Analysis: Calculated the number of launches on each site</a:t>
            </a:r>
          </a:p>
          <a:p>
            <a:pPr marL="457200" indent="-457200">
              <a:buFont typeface="+mj-lt"/>
              <a:buAutoNum type="arabicPeriod"/>
            </a:pPr>
            <a:r>
              <a:rPr lang="en-US" sz="2200" dirty="0">
                <a:latin typeface="Abadi" panose="020B0604020104020204"/>
              </a:rPr>
              <a:t>Orbit Analysis: Calculated the number and occurrence of each orbit</a:t>
            </a:r>
          </a:p>
          <a:p>
            <a:pPr marL="457200" indent="-457200">
              <a:buFont typeface="+mj-lt"/>
              <a:buAutoNum type="arabicPeriod"/>
            </a:pPr>
            <a:r>
              <a:rPr lang="en-US" sz="2200" dirty="0">
                <a:latin typeface="Abadi" panose="020B0604020104020204"/>
              </a:rPr>
              <a:t>Mission Outcome Analysis: Calculated the number and occurrence of mission outcomes for each orbit</a:t>
            </a:r>
          </a:p>
          <a:p>
            <a:pPr marL="457200" indent="-457200">
              <a:buFont typeface="+mj-lt"/>
              <a:buAutoNum type="arabicPeriod"/>
            </a:pPr>
            <a:r>
              <a:rPr lang="en-US" sz="2200" dirty="0">
                <a:latin typeface="Abadi" panose="020B0604020104020204"/>
              </a:rPr>
              <a:t>Create Landing Outcome Label: Created a landing outcome label from the outcome column called "Class" (0 for bad outcomes, 1 for successful landings)</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FECED07C-B848-DBE8-836C-A7FD4D6FC8E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2695B59-8024-8EFB-58F4-1B4B8ACFD0B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03B0A1A8-BC69-C65A-8AA0-68EB961E5D4F}"/>
              </a:ext>
            </a:extLst>
          </p:cNvPr>
          <p:cNvSpPr>
            <a:spLocks noGrp="1"/>
          </p:cNvSpPr>
          <p:nvPr>
            <p:ph idx="4294967295"/>
          </p:nvPr>
        </p:nvSpPr>
        <p:spPr>
          <a:xfrm>
            <a:off x="770011" y="5277905"/>
            <a:ext cx="8975652" cy="785155"/>
          </a:xfrm>
          <a:prstGeom prst="rect">
            <a:avLst/>
          </a:prstGeom>
        </p:spPr>
        <p:txBody>
          <a:bodyPr/>
          <a:lstStyle/>
          <a:p>
            <a:pPr marL="0" indent="0">
              <a:lnSpc>
                <a:spcPct val="100000"/>
              </a:lnSpc>
              <a:spcBef>
                <a:spcPts val="600"/>
              </a:spcBef>
              <a:buNone/>
            </a:pPr>
            <a:r>
              <a:rPr lang="en-US" sz="1400" dirty="0">
                <a:latin typeface="Abadi" panose="020B0604020104020204" pitchFamily="34" charset="0"/>
              </a:rPr>
              <a:t>GitHub URL of the completed data wrangling related notebook [SpaceX-Project/C10M01 - </a:t>
            </a:r>
            <a:r>
              <a:rPr lang="en-US" sz="1400" dirty="0" err="1">
                <a:latin typeface="Abadi" panose="020B0604020104020204" pitchFamily="34" charset="0"/>
              </a:rPr>
              <a:t>spacex</a:t>
            </a:r>
            <a:r>
              <a:rPr lang="en-US" sz="1400" dirty="0">
                <a:latin typeface="Abadi" panose="020B0604020104020204" pitchFamily="34" charset="0"/>
              </a:rPr>
              <a:t>-Data </a:t>
            </a:r>
            <a:r>
              <a:rPr lang="en-US" sz="1400" dirty="0" err="1">
                <a:latin typeface="Abadi" panose="020B0604020104020204" pitchFamily="34" charset="0"/>
              </a:rPr>
              <a:t>wrangling.ipynb</a:t>
            </a:r>
            <a:r>
              <a:rPr lang="en-US" sz="1400" dirty="0">
                <a:latin typeface="Abadi" panose="020B0604020104020204" pitchFamily="34" charset="0"/>
              </a:rPr>
              <a:t>]:</a:t>
            </a:r>
          </a:p>
          <a:p>
            <a:pPr marL="0" indent="0">
              <a:lnSpc>
                <a:spcPct val="100000"/>
              </a:lnSpc>
              <a:spcBef>
                <a:spcPts val="600"/>
              </a:spcBef>
              <a:buNone/>
            </a:pPr>
            <a:r>
              <a:rPr lang="en-US" sz="1400" dirty="0">
                <a:latin typeface="Abadi" panose="020B0604020104020204" pitchFamily="34" charset="0"/>
                <a:hlinkClick r:id="rId3"/>
              </a:rPr>
              <a:t>https://github.com/FPtecno/IBM-DS-FP/blob/0cf74742eb8af0127eeb8c20ea7d28a6aba6a39b/SpaceX-Project/C10M01%20-%20spacex-Data%20wrangling.ipynb</a:t>
            </a:r>
            <a:endParaRPr lang="en-US" sz="1400" dirty="0">
              <a:latin typeface="Abadi" panose="020B0604020104020204" pitchFamily="34" charset="0"/>
            </a:endParaRPr>
          </a:p>
          <a:p>
            <a:pPr marL="0" indent="0">
              <a:lnSpc>
                <a:spcPct val="100000"/>
              </a:lnSpc>
              <a:spcBef>
                <a:spcPts val="1400"/>
              </a:spcBef>
              <a:buNone/>
            </a:pPr>
            <a:endParaRPr lang="en-US" sz="2000" dirty="0">
              <a:highlight>
                <a:srgbClr val="FFFF00"/>
              </a:highlight>
              <a:latin typeface="Abadi" panose="020B0604020104020204" pitchFamily="34" charset="0"/>
            </a:endParaRPr>
          </a:p>
        </p:txBody>
      </p:sp>
      <p:sp>
        <p:nvSpPr>
          <p:cNvPr id="8" name="Title 1">
            <a:extLst>
              <a:ext uri="{FF2B5EF4-FFF2-40B4-BE49-F238E27FC236}">
                <a16:creationId xmlns:a16="http://schemas.microsoft.com/office/drawing/2014/main" id="{7AB5A718-B144-FEED-02CB-316183DCA47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Imagen 2">
            <a:extLst>
              <a:ext uri="{FF2B5EF4-FFF2-40B4-BE49-F238E27FC236}">
                <a16:creationId xmlns:a16="http://schemas.microsoft.com/office/drawing/2014/main" id="{7D925981-2AE7-AF19-3B27-7FA93D25812A}"/>
              </a:ext>
            </a:extLst>
          </p:cNvPr>
          <p:cNvPicPr>
            <a:picLocks noChangeAspect="1"/>
          </p:cNvPicPr>
          <p:nvPr/>
        </p:nvPicPr>
        <p:blipFill>
          <a:blip r:embed="rId4"/>
          <a:stretch>
            <a:fillRect/>
          </a:stretch>
        </p:blipFill>
        <p:spPr>
          <a:xfrm>
            <a:off x="870808" y="1549472"/>
            <a:ext cx="10450383" cy="3515216"/>
          </a:xfrm>
          <a:prstGeom prst="rect">
            <a:avLst/>
          </a:prstGeom>
        </p:spPr>
      </p:pic>
    </p:spTree>
    <p:extLst>
      <p:ext uri="{BB962C8B-B14F-4D97-AF65-F5344CB8AC3E}">
        <p14:creationId xmlns:p14="http://schemas.microsoft.com/office/powerpoint/2010/main" val="1371197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4351338"/>
          </a:xfrm>
          <a:prstGeom prst="rect">
            <a:avLst/>
          </a:prstGeom>
        </p:spPr>
        <p:txBody>
          <a:bodyPr lIns="91440" tIns="45720" rIns="91440" bIns="45720" anchor="t"/>
          <a:lstStyle/>
          <a:p>
            <a:pPr marL="271463" indent="-271463">
              <a:buFont typeface="+mj-lt"/>
              <a:buAutoNum type="arabicPeriod"/>
            </a:pPr>
            <a:r>
              <a:rPr lang="en-US" sz="2000" dirty="0">
                <a:latin typeface="Abadi" panose="020B0604020104020204"/>
              </a:rPr>
              <a:t>Catplot: Flight Number vs. Payload Mass (kg): To investigate the relationship between the flight numbers and the payloads they carried. This helps in understanding how payload capacities might have evolved over different flights.</a:t>
            </a:r>
          </a:p>
          <a:p>
            <a:pPr marL="271463" indent="-271463">
              <a:buFont typeface="+mj-lt"/>
              <a:buAutoNum type="arabicPeriod"/>
            </a:pPr>
            <a:r>
              <a:rPr lang="en-US" sz="2000" dirty="0">
                <a:latin typeface="Abadi" panose="020B0604020104020204"/>
              </a:rPr>
              <a:t>Catplot: Flight Number vs. Launch Site: To examine the distribution of flights across various launch sites. This visualization highlights any predominant launch sites used more frequently and provides insights into launch site preferences or trends.</a:t>
            </a:r>
          </a:p>
          <a:p>
            <a:pPr marL="271463" indent="-271463">
              <a:buFont typeface="+mj-lt"/>
              <a:buAutoNum type="arabicPeriod"/>
            </a:pPr>
            <a:r>
              <a:rPr lang="en-US" sz="2000" dirty="0">
                <a:latin typeface="Abadi" panose="020B0604020104020204"/>
              </a:rPr>
              <a:t>Scatterplot: Payload Mass (kg) vs. Launch Site: To explore the relationship between payload mass and launch sites. This helps in determining if certain launch sites handle heavier payloads more often, which can be important for planning and optimization.</a:t>
            </a:r>
          </a:p>
          <a:p>
            <a:pPr marL="271463" indent="-271463">
              <a:buFont typeface="+mj-lt"/>
              <a:buAutoNum type="arabicPeriod"/>
            </a:pPr>
            <a:r>
              <a:rPr lang="en-US" sz="2000" dirty="0" err="1">
                <a:latin typeface="Abadi" panose="020B0604020104020204"/>
              </a:rPr>
              <a:t>Barplot</a:t>
            </a:r>
            <a:r>
              <a:rPr lang="en-US" sz="2000" dirty="0">
                <a:latin typeface="Abadi" panose="020B0604020104020204"/>
              </a:rPr>
              <a:t>: Success Rate of Each Orbit Type: To compare the success rates of different orbit types. This information is crucial for understanding which orbit types have higher success rates, providing valuable insights for strategic decision-making.</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E20412B-55FD-6130-567A-82CDEB64A691}"/>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7F71416-8588-C9E7-7F61-87564C189763}"/>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7D9445FC-54FA-0063-DB8D-9140CBF97109}"/>
              </a:ext>
            </a:extLst>
          </p:cNvPr>
          <p:cNvSpPr>
            <a:spLocks noGrp="1"/>
          </p:cNvSpPr>
          <p:nvPr>
            <p:ph idx="4294967295"/>
          </p:nvPr>
        </p:nvSpPr>
        <p:spPr>
          <a:xfrm>
            <a:off x="770010" y="1825625"/>
            <a:ext cx="10515600" cy="4351338"/>
          </a:xfrm>
          <a:prstGeom prst="rect">
            <a:avLst/>
          </a:prstGeom>
        </p:spPr>
        <p:txBody>
          <a:bodyPr lIns="91440" tIns="45720" rIns="91440" bIns="45720" anchor="t"/>
          <a:lstStyle/>
          <a:p>
            <a:pPr marL="457200" indent="-457200">
              <a:lnSpc>
                <a:spcPct val="100000"/>
              </a:lnSpc>
              <a:buFont typeface="+mj-lt"/>
              <a:buAutoNum type="arabicPeriod" startAt="5"/>
            </a:pPr>
            <a:r>
              <a:rPr lang="en-US" sz="2000" dirty="0">
                <a:latin typeface="Abadi" panose="020B0604020104020204"/>
              </a:rPr>
              <a:t>Scatterplot: Flight Number vs. Orbit Type: To analyze how orbit types vary with flight numbers. This helps in identifying any patterns or shifts in orbit type preferences over time.</a:t>
            </a:r>
          </a:p>
          <a:p>
            <a:pPr marL="457200" indent="-457200">
              <a:lnSpc>
                <a:spcPct val="100000"/>
              </a:lnSpc>
              <a:buFont typeface="+mj-lt"/>
              <a:buAutoNum type="arabicPeriod" startAt="5"/>
            </a:pPr>
            <a:r>
              <a:rPr lang="en-US" sz="2000" dirty="0">
                <a:latin typeface="Abadi" panose="020B0604020104020204"/>
              </a:rPr>
              <a:t>Scatterplot: Payload Mass (kg) vs. Orbit Type: To visualize the relationship between payload mass and orbit types. This aids in determining if certain orbits are associated with heavier or lighter payloads, which can influence future launch planning.</a:t>
            </a:r>
          </a:p>
        </p:txBody>
      </p:sp>
      <p:sp>
        <p:nvSpPr>
          <p:cNvPr id="3" name="Title 1">
            <a:extLst>
              <a:ext uri="{FF2B5EF4-FFF2-40B4-BE49-F238E27FC236}">
                <a16:creationId xmlns:a16="http://schemas.microsoft.com/office/drawing/2014/main" id="{8CF36F45-7C88-8524-57FE-7697ACDB9D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D3185E72-131F-0C60-9E2F-A3BFDA0B0E6F}"/>
              </a:ext>
            </a:extLst>
          </p:cNvPr>
          <p:cNvSpPr txBox="1">
            <a:spLocks/>
          </p:cNvSpPr>
          <p:nvPr/>
        </p:nvSpPr>
        <p:spPr>
          <a:xfrm>
            <a:off x="770010" y="4346779"/>
            <a:ext cx="8975652" cy="94086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400" dirty="0">
                <a:latin typeface="Abadi" panose="020B0604020104020204" pitchFamily="34" charset="0"/>
              </a:rPr>
              <a:t>GitHub URL of the completed EDA with data visualization notebook [SpaceX-Project/C10M02 - EDA-</a:t>
            </a:r>
            <a:r>
              <a:rPr lang="en-US" sz="1400" dirty="0" err="1">
                <a:latin typeface="Abadi" panose="020B0604020104020204" pitchFamily="34" charset="0"/>
              </a:rPr>
              <a:t>dataviz.ipynb</a:t>
            </a:r>
            <a:r>
              <a:rPr lang="en-US" sz="1400" dirty="0">
                <a:latin typeface="Abadi" panose="020B0604020104020204" pitchFamily="34" charset="0"/>
              </a:rPr>
              <a:t>]:</a:t>
            </a:r>
          </a:p>
          <a:p>
            <a:pPr marL="0" indent="0">
              <a:lnSpc>
                <a:spcPct val="100000"/>
              </a:lnSpc>
              <a:spcBef>
                <a:spcPts val="1400"/>
              </a:spcBef>
              <a:buFont typeface="Arial" panose="020B0604020202020204" pitchFamily="34" charset="0"/>
              <a:buNone/>
            </a:pPr>
            <a:r>
              <a:rPr lang="en-US" sz="1400" dirty="0">
                <a:latin typeface="Abadi" panose="020B0604020104020204" pitchFamily="34" charset="0"/>
                <a:hlinkClick r:id="rId3"/>
              </a:rPr>
              <a:t>https://github.com/FPtecno/IBM-DS-FP/blob/0cf74742eb8af0127eeb8c20ea7d28a6aba6a39b/SpaceX-Project/C10M02%20-%20EDA-dataviz.ipynb</a:t>
            </a:r>
            <a:endParaRPr lang="en-US" sz="1400" dirty="0">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000" dirty="0">
              <a:highlight>
                <a:srgbClr val="FFFF00"/>
              </a:highlight>
              <a:latin typeface="Abadi" panose="020B0604020104020204" pitchFamily="34" charset="0"/>
            </a:endParaRPr>
          </a:p>
        </p:txBody>
      </p:sp>
    </p:spTree>
    <p:extLst>
      <p:ext uri="{BB962C8B-B14F-4D97-AF65-F5344CB8AC3E}">
        <p14:creationId xmlns:p14="http://schemas.microsoft.com/office/powerpoint/2010/main" val="3609809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DE96113-50DC-EC38-C2AE-4DEC30C4B70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CD6781-A147-D03F-417E-01D67140618B}"/>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522086FA-B19C-C24A-78CA-3DFA7CF5B89D}"/>
              </a:ext>
            </a:extLst>
          </p:cNvPr>
          <p:cNvSpPr>
            <a:spLocks noGrp="1"/>
          </p:cNvSpPr>
          <p:nvPr>
            <p:ph idx="4294967295"/>
          </p:nvPr>
        </p:nvSpPr>
        <p:spPr>
          <a:xfrm>
            <a:off x="770011" y="1402285"/>
            <a:ext cx="10515601" cy="4351338"/>
          </a:xfrm>
          <a:prstGeom prst="rect">
            <a:avLst/>
          </a:prstGeom>
        </p:spPr>
        <p:txBody>
          <a:bodyPr lIns="91440" tIns="45720" rIns="91440" bIns="45720" anchor="t"/>
          <a:lstStyle/>
          <a:p>
            <a:pPr marL="0" indent="0">
              <a:lnSpc>
                <a:spcPct val="100000"/>
              </a:lnSpc>
              <a:spcBef>
                <a:spcPts val="1400"/>
              </a:spcBef>
              <a:buNone/>
            </a:pPr>
            <a:r>
              <a:rPr lang="en-US" sz="2000" dirty="0">
                <a:latin typeface="Abadi" panose="020B0604020104020204"/>
              </a:rPr>
              <a:t>Summarize of SQL queries performed:</a:t>
            </a:r>
          </a:p>
          <a:p>
            <a:pPr>
              <a:lnSpc>
                <a:spcPct val="100000"/>
              </a:lnSpc>
              <a:spcBef>
                <a:spcPts val="1400"/>
              </a:spcBef>
            </a:pPr>
            <a:r>
              <a:rPr lang="en-US" sz="2000" dirty="0">
                <a:latin typeface="Abadi" panose="020B0604020104020204"/>
              </a:rPr>
              <a:t>Unique Launch Sites: Identified the names of the unique launch sites involved in space missions.</a:t>
            </a:r>
          </a:p>
          <a:p>
            <a:pPr>
              <a:lnSpc>
                <a:spcPct val="100000"/>
              </a:lnSpc>
              <a:spcBef>
                <a:spcPts val="1400"/>
              </a:spcBef>
            </a:pPr>
            <a:r>
              <a:rPr lang="en-US" sz="2000" dirty="0">
                <a:latin typeface="Abadi" panose="020B0604020104020204"/>
              </a:rPr>
              <a:t>Launch Sites starting with 'CCA': Retrieved records where the launch sites begin with 'CCA’.</a:t>
            </a:r>
          </a:p>
          <a:p>
            <a:pPr>
              <a:lnSpc>
                <a:spcPct val="100000"/>
              </a:lnSpc>
              <a:spcBef>
                <a:spcPts val="1400"/>
              </a:spcBef>
            </a:pPr>
            <a:r>
              <a:rPr lang="en-US" sz="2000" dirty="0">
                <a:latin typeface="Abadi" panose="020B0604020104020204"/>
              </a:rPr>
              <a:t>Total Payload Mass by NASA (CRS): Calculated the total payload mass carried by boosters launched by NASA (CRS).</a:t>
            </a:r>
          </a:p>
          <a:p>
            <a:pPr>
              <a:lnSpc>
                <a:spcPct val="100000"/>
              </a:lnSpc>
              <a:spcBef>
                <a:spcPts val="1400"/>
              </a:spcBef>
            </a:pPr>
            <a:r>
              <a:rPr lang="en-US" sz="2000" dirty="0">
                <a:latin typeface="Abadi" panose="020B0604020104020204"/>
              </a:rPr>
              <a:t>Average Payload Mass for F9 v1.1: Determined the average payload mass carried by the booster version F9 v1.1.</a:t>
            </a:r>
          </a:p>
          <a:p>
            <a:pPr>
              <a:lnSpc>
                <a:spcPct val="100000"/>
              </a:lnSpc>
              <a:spcBef>
                <a:spcPts val="1400"/>
              </a:spcBef>
            </a:pPr>
            <a:r>
              <a:rPr lang="en-US" sz="2000" dirty="0">
                <a:latin typeface="Abadi" panose="020B0604020104020204"/>
              </a:rPr>
              <a:t>First Ground Pad Landing Success: Listed the date when the first successful landing outcome on a ground pad was achieved.</a:t>
            </a:r>
          </a:p>
          <a:p>
            <a:endParaRPr lang="en-US" sz="2000" dirty="0"/>
          </a:p>
          <a:p>
            <a:endParaRPr lang="en-US" dirty="0"/>
          </a:p>
        </p:txBody>
      </p:sp>
      <p:sp>
        <p:nvSpPr>
          <p:cNvPr id="3" name="Title 1">
            <a:extLst>
              <a:ext uri="{FF2B5EF4-FFF2-40B4-BE49-F238E27FC236}">
                <a16:creationId xmlns:a16="http://schemas.microsoft.com/office/drawing/2014/main" id="{BD4AFA3D-A820-C8EB-857A-A4893D83758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29574956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52380"/>
            <a:ext cx="10515601" cy="4351338"/>
          </a:xfrm>
          <a:prstGeom prst="rect">
            <a:avLst/>
          </a:prstGeom>
        </p:spPr>
        <p:txBody>
          <a:bodyPr lIns="91440" tIns="45720" rIns="91440" bIns="45720" anchor="t"/>
          <a:lstStyle/>
          <a:p>
            <a:pPr>
              <a:lnSpc>
                <a:spcPct val="100000"/>
              </a:lnSpc>
              <a:spcBef>
                <a:spcPts val="1400"/>
              </a:spcBef>
            </a:pPr>
            <a:r>
              <a:rPr lang="en-US" sz="2000" dirty="0">
                <a:latin typeface="Abadi" panose="020B0604020104020204"/>
              </a:rPr>
              <a:t>Successful Drone Ship Boosters with Specific Payload: Identified the boosters that have successful landings on a drone ship and have a payload mass between 4000 and 6000 kg.</a:t>
            </a:r>
          </a:p>
          <a:p>
            <a:pPr>
              <a:lnSpc>
                <a:spcPct val="100000"/>
              </a:lnSpc>
              <a:spcBef>
                <a:spcPts val="1400"/>
              </a:spcBef>
            </a:pPr>
            <a:r>
              <a:rPr lang="en-US" sz="2000" dirty="0">
                <a:latin typeface="Abadi" panose="020B0604020104020204"/>
              </a:rPr>
              <a:t>Total Successful and Failed Missions: Summarized the total number of successful and failed mission outcomes.</a:t>
            </a:r>
          </a:p>
          <a:p>
            <a:pPr>
              <a:lnSpc>
                <a:spcPct val="100000"/>
              </a:lnSpc>
              <a:spcBef>
                <a:spcPts val="1400"/>
              </a:spcBef>
            </a:pPr>
            <a:r>
              <a:rPr lang="en-US" sz="2000" dirty="0">
                <a:latin typeface="Abadi" panose="020B0604020104020204"/>
              </a:rPr>
              <a:t>Booster Versions with Maximum Payload: Listed the booster versions which have carried the maximum payload mass.</a:t>
            </a:r>
          </a:p>
          <a:p>
            <a:pPr>
              <a:lnSpc>
                <a:spcPct val="100000"/>
              </a:lnSpc>
              <a:spcBef>
                <a:spcPts val="1400"/>
              </a:spcBef>
            </a:pPr>
            <a:r>
              <a:rPr lang="en-US" sz="2000" dirty="0">
                <a:latin typeface="Abadi" panose="020B0604020104020204"/>
              </a:rPr>
              <a:t>Failures in Drone Ship Landings in 2015: Listed records displaying the month names, failed drone ship landings, booster versions, and launch sites for the months in the year 2015.</a:t>
            </a:r>
          </a:p>
          <a:p>
            <a:pPr>
              <a:lnSpc>
                <a:spcPct val="100000"/>
              </a:lnSpc>
              <a:spcBef>
                <a:spcPts val="1400"/>
              </a:spcBef>
            </a:pPr>
            <a:r>
              <a:rPr lang="en-US" sz="2000" dirty="0">
                <a:latin typeface="Abadi" panose="020B0604020104020204"/>
              </a:rPr>
              <a:t>Landing Outcomes Ranked: Ranked landing outcomes between the dates 2010-06-04 and 2017-03-20 in descending order of occurrences.</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Content Placeholder 4">
            <a:extLst>
              <a:ext uri="{FF2B5EF4-FFF2-40B4-BE49-F238E27FC236}">
                <a16:creationId xmlns:a16="http://schemas.microsoft.com/office/drawing/2014/main" id="{2538BDD1-415F-CD20-1ADC-F18ACC279CFE}"/>
              </a:ext>
            </a:extLst>
          </p:cNvPr>
          <p:cNvSpPr txBox="1">
            <a:spLocks/>
          </p:cNvSpPr>
          <p:nvPr/>
        </p:nvSpPr>
        <p:spPr>
          <a:xfrm>
            <a:off x="906389" y="5311140"/>
            <a:ext cx="8975652" cy="78515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400" dirty="0">
                <a:latin typeface="Abadi" panose="020B0604020104020204" pitchFamily="34" charset="0"/>
              </a:rPr>
              <a:t>GitHub URL of the completed EDA with SQL notebook [SpaceX-Project/C10M02 - SQL-</a:t>
            </a:r>
            <a:r>
              <a:rPr lang="en-US" sz="1400" dirty="0" err="1">
                <a:latin typeface="Abadi" panose="020B0604020104020204" pitchFamily="34" charset="0"/>
              </a:rPr>
              <a:t>coursera_sqllite.ipynb</a:t>
            </a:r>
            <a:r>
              <a:rPr lang="en-US" sz="1400" dirty="0">
                <a:latin typeface="Abadi" panose="020B0604020104020204" pitchFamily="34" charset="0"/>
              </a:rPr>
              <a:t>]:</a:t>
            </a:r>
          </a:p>
          <a:p>
            <a:pPr marL="0" indent="0">
              <a:lnSpc>
                <a:spcPct val="100000"/>
              </a:lnSpc>
              <a:spcBef>
                <a:spcPts val="1400"/>
              </a:spcBef>
              <a:buFont typeface="Arial" panose="020B0604020202020204" pitchFamily="34" charset="0"/>
              <a:buNone/>
            </a:pPr>
            <a:r>
              <a:rPr lang="en-US" sz="1400" dirty="0">
                <a:latin typeface="Abadi" panose="020B0604020104020204" pitchFamily="34" charset="0"/>
                <a:hlinkClick r:id="rId3"/>
              </a:rPr>
              <a:t>https://github.com/FPtecno/IBM-DS-FP/blob/0cf74742eb8af0127eeb8c20ea7d28a6aba6a39b/SpaceX-Project/C10M02%20-%20SQL-coursera_sqllite.ipynb</a:t>
            </a:r>
            <a:endParaRPr lang="en-US" sz="1400" dirty="0">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000" dirty="0">
              <a:highlight>
                <a:srgbClr val="FFFF00"/>
              </a:highlight>
              <a:latin typeface="Abadi" panose="020B0604020104020204" pitchFamily="34" charset="0"/>
            </a:endParaRPr>
          </a:p>
        </p:txBody>
      </p:sp>
    </p:spTree>
    <p:extLst>
      <p:ext uri="{BB962C8B-B14F-4D97-AF65-F5344CB8AC3E}">
        <p14:creationId xmlns:p14="http://schemas.microsoft.com/office/powerpoint/2010/main" val="1578726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04257"/>
            <a:ext cx="10515600" cy="4822135"/>
          </a:xfrm>
          <a:prstGeom prst="rect">
            <a:avLst/>
          </a:prstGeom>
        </p:spPr>
        <p:txBody>
          <a:bodyPr>
            <a:normAutofit/>
          </a:bodyPr>
          <a:lstStyle/>
          <a:p>
            <a:pPr marL="0" indent="0">
              <a:lnSpc>
                <a:spcPct val="100000"/>
              </a:lnSpc>
              <a:spcBef>
                <a:spcPts val="600"/>
              </a:spcBef>
              <a:buNone/>
            </a:pPr>
            <a:r>
              <a:rPr lang="en-US" sz="2000" dirty="0">
                <a:solidFill>
                  <a:schemeClr val="accent3">
                    <a:lumMod val="25000"/>
                  </a:schemeClr>
                </a:solidFill>
                <a:latin typeface="Abadi" panose="020B0604020104020204"/>
              </a:rPr>
              <a:t>Summarize of markers, circles, lines that I’ve created and added to the folium map:</a:t>
            </a:r>
          </a:p>
          <a:p>
            <a:pPr>
              <a:lnSpc>
                <a:spcPct val="100000"/>
              </a:lnSpc>
              <a:spcBef>
                <a:spcPts val="600"/>
              </a:spcBef>
            </a:pPr>
            <a:r>
              <a:rPr lang="en-US" sz="2000" dirty="0">
                <a:solidFill>
                  <a:schemeClr val="accent3">
                    <a:lumMod val="25000"/>
                  </a:schemeClr>
                </a:solidFill>
                <a:latin typeface="Abadi" panose="020B0604020104020204"/>
              </a:rPr>
              <a:t>Circles and Markers for Each Launch Site (CCAFS LC-40, CCAFS SLC-40, KSC LC-39A, VAFB SLC-4E).</a:t>
            </a:r>
          </a:p>
          <a:p>
            <a:pPr lvl="1">
              <a:lnSpc>
                <a:spcPct val="100000"/>
              </a:lnSpc>
              <a:spcBef>
                <a:spcPts val="600"/>
              </a:spcBef>
            </a:pPr>
            <a:r>
              <a:rPr lang="en-US" sz="2000" dirty="0">
                <a:solidFill>
                  <a:schemeClr val="accent3">
                    <a:lumMod val="25000"/>
                  </a:schemeClr>
                </a:solidFill>
                <a:latin typeface="Abadi" panose="020B0604020104020204"/>
              </a:rPr>
              <a:t>Purpose: To visually identify and highlight the locations of different launch sites on the map. This provides a clear and easy reference for the geographic distribution of the launch sites.</a:t>
            </a:r>
          </a:p>
          <a:p>
            <a:pPr>
              <a:lnSpc>
                <a:spcPct val="100000"/>
              </a:lnSpc>
              <a:spcBef>
                <a:spcPts val="600"/>
              </a:spcBef>
            </a:pPr>
            <a:r>
              <a:rPr lang="en-US" sz="2000" dirty="0">
                <a:solidFill>
                  <a:schemeClr val="accent3">
                    <a:lumMod val="25000"/>
                  </a:schemeClr>
                </a:solidFill>
                <a:latin typeface="Abadi" panose="020B0604020104020204"/>
              </a:rPr>
              <a:t>Markers Inside Marker Cluster for Launch Outcomes (Success or failure).</a:t>
            </a:r>
          </a:p>
          <a:p>
            <a:pPr lvl="1">
              <a:lnSpc>
                <a:spcPct val="100000"/>
              </a:lnSpc>
              <a:spcBef>
                <a:spcPts val="600"/>
              </a:spcBef>
            </a:pPr>
            <a:r>
              <a:rPr lang="en-US" sz="2000" dirty="0">
                <a:solidFill>
                  <a:schemeClr val="accent3">
                    <a:lumMod val="25000"/>
                  </a:schemeClr>
                </a:solidFill>
                <a:latin typeface="Abadi" panose="020B0604020104020204"/>
              </a:rPr>
              <a:t>Purpose: To succinctly represent the outcomes of launches at each site. The clustering helps manage map clutter and allows for better visualization when multiple launches have occurred at the same location.</a:t>
            </a:r>
          </a:p>
          <a:p>
            <a:pPr>
              <a:lnSpc>
                <a:spcPct val="100000"/>
              </a:lnSpc>
              <a:spcBef>
                <a:spcPts val="600"/>
              </a:spcBef>
            </a:pPr>
            <a:r>
              <a:rPr lang="en-US" sz="2000" dirty="0">
                <a:solidFill>
                  <a:schemeClr val="accent3">
                    <a:lumMod val="25000"/>
                  </a:schemeClr>
                </a:solidFill>
                <a:latin typeface="Abadi" panose="020B0604020104020204"/>
              </a:rPr>
              <a:t>Mouse Position.</a:t>
            </a:r>
          </a:p>
          <a:p>
            <a:pPr lvl="1">
              <a:lnSpc>
                <a:spcPct val="100000"/>
              </a:lnSpc>
              <a:spcBef>
                <a:spcPts val="600"/>
              </a:spcBef>
            </a:pPr>
            <a:r>
              <a:rPr lang="en-US" sz="2000" dirty="0">
                <a:solidFill>
                  <a:schemeClr val="accent3">
                    <a:lumMod val="25000"/>
                  </a:schemeClr>
                </a:solidFill>
                <a:latin typeface="Abadi" panose="020B0604020104020204"/>
              </a:rPr>
              <a:t>Purpose: To estimate the position on the map. This feature is added to easily find the coordinates of any points of interest. It aids in quickly pinpointing specific locations without manual coordinate lookup.</a:t>
            </a:r>
            <a:endParaRPr lang="en-US" sz="2000" dirty="0">
              <a:latin typeface="Abadi" panose="020B0604020104020204"/>
            </a:endParaRP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E62F6EE-AA09-D2CE-1DE7-D8D5E00649C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4F0C0D0-E63E-50E7-26AE-4C639310871C}"/>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Title 1">
            <a:extLst>
              <a:ext uri="{FF2B5EF4-FFF2-40B4-BE49-F238E27FC236}">
                <a16:creationId xmlns:a16="http://schemas.microsoft.com/office/drawing/2014/main" id="{BFFBA9AC-D3DA-FD1E-6FD6-7AAFA98B877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Content Placeholder 4">
            <a:extLst>
              <a:ext uri="{FF2B5EF4-FFF2-40B4-BE49-F238E27FC236}">
                <a16:creationId xmlns:a16="http://schemas.microsoft.com/office/drawing/2014/main" id="{D40FC729-6357-B084-BFD4-BDBC8465D477}"/>
              </a:ext>
            </a:extLst>
          </p:cNvPr>
          <p:cNvSpPr txBox="1">
            <a:spLocks/>
          </p:cNvSpPr>
          <p:nvPr/>
        </p:nvSpPr>
        <p:spPr>
          <a:xfrm>
            <a:off x="838200" y="1404257"/>
            <a:ext cx="10515600" cy="482213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2000" dirty="0">
                <a:solidFill>
                  <a:schemeClr val="accent3">
                    <a:lumMod val="25000"/>
                  </a:schemeClr>
                </a:solidFill>
                <a:latin typeface="Abadi" panose="020B0604020104020204"/>
              </a:rPr>
              <a:t>Markers for Nearby Coastline, Railways, Highways, and Cities.</a:t>
            </a:r>
          </a:p>
          <a:p>
            <a:pPr lvl="1">
              <a:lnSpc>
                <a:spcPct val="100000"/>
              </a:lnSpc>
              <a:spcBef>
                <a:spcPts val="600"/>
              </a:spcBef>
            </a:pPr>
            <a:r>
              <a:rPr lang="en-US" sz="2000" dirty="0">
                <a:solidFill>
                  <a:schemeClr val="accent3">
                    <a:lumMod val="25000"/>
                  </a:schemeClr>
                </a:solidFill>
                <a:latin typeface="Abadi" panose="020B0604020104020204"/>
              </a:rPr>
              <a:t>Purpose: To indicate and highlight crucial surrounding infrastructure. This provides context about the proximity of important infrastructure elements, which are critical considerations for launch operations and logistics.</a:t>
            </a:r>
          </a:p>
          <a:p>
            <a:pPr>
              <a:lnSpc>
                <a:spcPct val="100000"/>
              </a:lnSpc>
              <a:spcBef>
                <a:spcPts val="600"/>
              </a:spcBef>
            </a:pPr>
            <a:r>
              <a:rPr lang="en-US" sz="2000" dirty="0">
                <a:solidFill>
                  <a:schemeClr val="accent3">
                    <a:lumMod val="25000"/>
                  </a:schemeClr>
                </a:solidFill>
                <a:latin typeface="Abadi" panose="020B0604020104020204"/>
              </a:rPr>
              <a:t>Polyline Indicating the Distance Between Points.</a:t>
            </a:r>
          </a:p>
          <a:p>
            <a:pPr lvl="1">
              <a:lnSpc>
                <a:spcPct val="100000"/>
              </a:lnSpc>
              <a:spcBef>
                <a:spcPts val="600"/>
              </a:spcBef>
            </a:pPr>
            <a:r>
              <a:rPr lang="en-US" sz="2000" dirty="0">
                <a:solidFill>
                  <a:schemeClr val="accent3">
                    <a:lumMod val="25000"/>
                  </a:schemeClr>
                </a:solidFill>
                <a:latin typeface="Abadi" panose="020B0604020104020204"/>
              </a:rPr>
              <a:t>Purpose: This line connects chosen points with the selected launch center, illustrating the distance between them. This can be useful for measuring and visualizing spatial relationships and distances pertinent to logistics planning.</a:t>
            </a:r>
            <a:endParaRPr lang="en-US" dirty="0">
              <a:latin typeface="Abadi" panose="020B0604020104020204"/>
            </a:endParaRPr>
          </a:p>
          <a:p>
            <a:endParaRPr lang="en-US" dirty="0"/>
          </a:p>
        </p:txBody>
      </p:sp>
      <p:sp>
        <p:nvSpPr>
          <p:cNvPr id="6" name="Content Placeholder 4">
            <a:extLst>
              <a:ext uri="{FF2B5EF4-FFF2-40B4-BE49-F238E27FC236}">
                <a16:creationId xmlns:a16="http://schemas.microsoft.com/office/drawing/2014/main" id="{798D1F1D-C664-9545-430B-95E1EB975FBB}"/>
              </a:ext>
            </a:extLst>
          </p:cNvPr>
          <p:cNvSpPr txBox="1">
            <a:spLocks/>
          </p:cNvSpPr>
          <p:nvPr/>
        </p:nvSpPr>
        <p:spPr>
          <a:xfrm>
            <a:off x="838199" y="5061165"/>
            <a:ext cx="10447411" cy="78515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400" dirty="0">
                <a:latin typeface="Abadi" panose="020B0604020104020204" pitchFamily="34" charset="0"/>
              </a:rPr>
              <a:t>GitHub URL of the completed Interactive Map with Folium map, notebook [SpaceX-Project/C10M03 - launch-site-</a:t>
            </a:r>
            <a:r>
              <a:rPr lang="en-US" sz="1400" dirty="0" err="1">
                <a:latin typeface="Abadi" panose="020B0604020104020204" pitchFamily="34" charset="0"/>
              </a:rPr>
              <a:t>location.ipynb</a:t>
            </a:r>
            <a:r>
              <a:rPr lang="en-US" sz="1400" dirty="0">
                <a:latin typeface="Abadi" panose="020B0604020104020204" pitchFamily="34" charset="0"/>
              </a:rPr>
              <a:t>]:</a:t>
            </a:r>
          </a:p>
          <a:p>
            <a:pPr marL="0" indent="0">
              <a:lnSpc>
                <a:spcPct val="100000"/>
              </a:lnSpc>
              <a:spcBef>
                <a:spcPts val="1400"/>
              </a:spcBef>
              <a:buFont typeface="Arial" panose="020B0604020202020204" pitchFamily="34" charset="0"/>
              <a:buNone/>
            </a:pPr>
            <a:r>
              <a:rPr lang="en-US" sz="1400" dirty="0">
                <a:latin typeface="Abadi" panose="020B0604020104020204" pitchFamily="34" charset="0"/>
                <a:hlinkClick r:id="rId3"/>
              </a:rPr>
              <a:t>https://github.com/FPtecno/IBM-DS-FP/blob/0cf74742eb8af0127eeb8c20ea7d28a6aba6a39b/SpaceX-Project/C10M03%20-%20launch-site-location.ipynb</a:t>
            </a:r>
            <a:endParaRPr lang="en-US" sz="1400" dirty="0">
              <a:latin typeface="Abadi" panose="020B0604020104020204" pitchFamily="34" charset="0"/>
            </a:endParaRPr>
          </a:p>
        </p:txBody>
      </p:sp>
    </p:spTree>
    <p:extLst>
      <p:ext uri="{BB962C8B-B14F-4D97-AF65-F5344CB8AC3E}">
        <p14:creationId xmlns:p14="http://schemas.microsoft.com/office/powerpoint/2010/main" val="181090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6914"/>
            <a:ext cx="10515601" cy="4740049"/>
          </a:xfrm>
          <a:prstGeom prst="rect">
            <a:avLst/>
          </a:prstGeom>
        </p:spPr>
        <p:txBody>
          <a:bodyPr vert="horz" lIns="91440" tIns="45720" rIns="91440" bIns="45720" rtlCol="0" anchor="t">
            <a:noAutofit/>
          </a:bodyPr>
          <a:lstStyle/>
          <a:p>
            <a:pPr marL="0" indent="0">
              <a:lnSpc>
                <a:spcPct val="100000"/>
              </a:lnSpc>
              <a:spcBef>
                <a:spcPts val="1400"/>
              </a:spcBef>
              <a:buNone/>
            </a:pPr>
            <a:r>
              <a:rPr lang="en-US" sz="2000" dirty="0">
                <a:latin typeface="Abadi" panose="020B0604020104020204" pitchFamily="34" charset="0"/>
              </a:rPr>
              <a:t>Here's a summary of the plots/graphs and interactions that I’ve added to my dashboard:</a:t>
            </a:r>
          </a:p>
          <a:p>
            <a:pPr marL="0" indent="0">
              <a:lnSpc>
                <a:spcPct val="100000"/>
              </a:lnSpc>
              <a:spcBef>
                <a:spcPts val="1400"/>
              </a:spcBef>
              <a:buNone/>
            </a:pPr>
            <a:r>
              <a:rPr lang="en-US" sz="2000" dirty="0">
                <a:latin typeface="Abadi" panose="020B0604020104020204" pitchFamily="34" charset="0"/>
              </a:rPr>
              <a:t>Plots/Graphs Added:</a:t>
            </a:r>
          </a:p>
          <a:p>
            <a:pPr>
              <a:lnSpc>
                <a:spcPct val="100000"/>
              </a:lnSpc>
              <a:spcBef>
                <a:spcPts val="1400"/>
              </a:spcBef>
            </a:pPr>
            <a:r>
              <a:rPr lang="en-US" sz="2000" dirty="0">
                <a:latin typeface="Abadi" panose="020B0604020104020204" pitchFamily="34" charset="0"/>
              </a:rPr>
              <a:t>Dropdown List for Launch Site Selection: To enable users to select and filter data by specific launch sites. This interaction allows for focused analysis and visualization of data pertaining to the chosen site.</a:t>
            </a:r>
          </a:p>
          <a:p>
            <a:pPr>
              <a:lnSpc>
                <a:spcPct val="100000"/>
              </a:lnSpc>
              <a:spcBef>
                <a:spcPts val="1400"/>
              </a:spcBef>
            </a:pPr>
            <a:r>
              <a:rPr lang="en-US" sz="2000" dirty="0">
                <a:latin typeface="Abadi" panose="020B0604020104020204" pitchFamily="34" charset="0"/>
              </a:rPr>
              <a:t>Pie Chart Showing Total Successful Launches Count for Launch Sites: To visually represent the distribution of successful launches across different launch sites.</a:t>
            </a:r>
          </a:p>
          <a:p>
            <a:pPr>
              <a:lnSpc>
                <a:spcPct val="100000"/>
              </a:lnSpc>
              <a:spcBef>
                <a:spcPts val="1400"/>
              </a:spcBef>
            </a:pPr>
            <a:r>
              <a:rPr lang="en-US" sz="2000" dirty="0">
                <a:latin typeface="Abadi" panose="020B0604020104020204" pitchFamily="34" charset="0"/>
              </a:rPr>
              <a:t>Slicer to Select Payload Mass (kg) Range: To allow users to filter and analyze data based on specific payload mass ranges. This interaction helps in examining how payload mass impacts various factors, such as launch success rates, by focusing on different payload categories.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B8B9BA5B-63A8-63EC-19AF-431BA37868FE}"/>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C675FBE-8C63-BC15-2155-3B3792E48D53}"/>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BE07FB2D-DF91-36A8-9E4C-13F7A34FF844}"/>
              </a:ext>
            </a:extLst>
          </p:cNvPr>
          <p:cNvSpPr>
            <a:spLocks noGrp="1"/>
          </p:cNvSpPr>
          <p:nvPr>
            <p:ph idx="4294967295"/>
          </p:nvPr>
        </p:nvSpPr>
        <p:spPr>
          <a:xfrm>
            <a:off x="770010" y="1436914"/>
            <a:ext cx="10515601" cy="4740049"/>
          </a:xfrm>
          <a:prstGeom prst="rect">
            <a:avLst/>
          </a:prstGeom>
        </p:spPr>
        <p:txBody>
          <a:bodyPr vert="horz" lIns="91440" tIns="45720" rIns="91440" bIns="45720" rtlCol="0" anchor="t">
            <a:normAutofit/>
          </a:bodyPr>
          <a:lstStyle/>
          <a:p>
            <a:pPr>
              <a:lnSpc>
                <a:spcPct val="100000"/>
              </a:lnSpc>
              <a:spcBef>
                <a:spcPts val="1400"/>
              </a:spcBef>
            </a:pPr>
            <a:r>
              <a:rPr lang="en-US" sz="2000" dirty="0">
                <a:latin typeface="Abadi" panose="020B0604020104020204" pitchFamily="34" charset="0"/>
              </a:rPr>
              <a:t>Scatter Chart Showing Correlation Between Payload Mass (kg) and Launch Success: To visualize the relationship between payload mass and the success of launches. The scatter chart helps in identifying any trends or correlations, providing insights into how payload weight might influence the likelihood of a successful launch.</a:t>
            </a:r>
          </a:p>
          <a:p>
            <a:pPr marL="0" indent="0">
              <a:lnSpc>
                <a:spcPct val="100000"/>
              </a:lnSpc>
              <a:spcBef>
                <a:spcPts val="1400"/>
              </a:spcBef>
              <a:buNone/>
            </a:pPr>
            <a:r>
              <a:rPr lang="en-US" sz="2000" dirty="0">
                <a:latin typeface="Abadi" panose="020B0604020104020204" pitchFamily="34" charset="0"/>
              </a:rPr>
              <a:t>Interactions Added:</a:t>
            </a:r>
          </a:p>
          <a:p>
            <a:pPr>
              <a:lnSpc>
                <a:spcPct val="100000"/>
              </a:lnSpc>
              <a:spcBef>
                <a:spcPts val="1400"/>
              </a:spcBef>
            </a:pPr>
            <a:r>
              <a:rPr lang="en-US" sz="2000" dirty="0">
                <a:latin typeface="Abadi" panose="020B0604020104020204" pitchFamily="34" charset="0"/>
              </a:rPr>
              <a:t>Dropdown List for Launch Site Selection: Enhances user interactivity by allowing the selection of specific launch sites, thereby filtering the visualized data dynamically.</a:t>
            </a:r>
          </a:p>
          <a:p>
            <a:pPr>
              <a:lnSpc>
                <a:spcPct val="100000"/>
              </a:lnSpc>
              <a:spcBef>
                <a:spcPts val="1400"/>
              </a:spcBef>
            </a:pPr>
            <a:r>
              <a:rPr lang="en-US" sz="2000" dirty="0">
                <a:latin typeface="Abadi" panose="020B0604020104020204" pitchFamily="34" charset="0"/>
              </a:rPr>
              <a:t>Payload Mass (kg) Range Slicer: Offers a flexible and interactive way for users to filter data based on payload mass, making it easier to focus on specific weight categories and analyze related trends.</a:t>
            </a:r>
            <a:endParaRPr lang="en-US" dirty="0"/>
          </a:p>
        </p:txBody>
      </p:sp>
      <p:sp>
        <p:nvSpPr>
          <p:cNvPr id="3" name="Title 1">
            <a:extLst>
              <a:ext uri="{FF2B5EF4-FFF2-40B4-BE49-F238E27FC236}">
                <a16:creationId xmlns:a16="http://schemas.microsoft.com/office/drawing/2014/main" id="{127BDD45-FDA1-5786-65F5-4837F673368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Content Placeholder 4">
            <a:extLst>
              <a:ext uri="{FF2B5EF4-FFF2-40B4-BE49-F238E27FC236}">
                <a16:creationId xmlns:a16="http://schemas.microsoft.com/office/drawing/2014/main" id="{2452CE59-75F6-0918-A20F-2E0A2234BFCD}"/>
              </a:ext>
            </a:extLst>
          </p:cNvPr>
          <p:cNvSpPr txBox="1">
            <a:spLocks/>
          </p:cNvSpPr>
          <p:nvPr/>
        </p:nvSpPr>
        <p:spPr>
          <a:xfrm>
            <a:off x="906389" y="5240418"/>
            <a:ext cx="10379222" cy="78515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400" dirty="0">
                <a:latin typeface="Abadi" panose="020B0604020104020204" pitchFamily="34" charset="0"/>
              </a:rPr>
              <a:t>GitHub URL of the completed Dashboard with </a:t>
            </a:r>
            <a:r>
              <a:rPr lang="en-US" sz="1400" dirty="0" err="1">
                <a:latin typeface="Abadi" panose="020B0604020104020204" pitchFamily="34" charset="0"/>
              </a:rPr>
              <a:t>Plotly</a:t>
            </a:r>
            <a:r>
              <a:rPr lang="en-US" sz="1400" dirty="0">
                <a:latin typeface="Abadi" panose="020B0604020104020204" pitchFamily="34" charset="0"/>
              </a:rPr>
              <a:t> Dash, python [SpaceX-Project/C10M03 - spacex_dash_app.py]:</a:t>
            </a:r>
          </a:p>
          <a:p>
            <a:pPr marL="0" indent="0">
              <a:lnSpc>
                <a:spcPct val="100000"/>
              </a:lnSpc>
              <a:spcBef>
                <a:spcPts val="1400"/>
              </a:spcBef>
              <a:buFont typeface="Arial" panose="020B0604020202020204" pitchFamily="34" charset="0"/>
              <a:buNone/>
            </a:pPr>
            <a:r>
              <a:rPr lang="en-US" sz="1400" dirty="0">
                <a:latin typeface="Abadi" panose="020B0604020104020204" pitchFamily="34" charset="0"/>
                <a:hlinkClick r:id="rId3"/>
              </a:rPr>
              <a:t>https://github.com/FPtecno/IBM-DS-FP/blob/0cf74742eb8af0127eeb8c20ea7d28a6aba6a39b/SpaceX-Project/C10M03%20-%20spacex_dash_app.py</a:t>
            </a:r>
            <a:endParaRPr lang="en-US" sz="1400" dirty="0">
              <a:latin typeface="Abadi" panose="020B0604020104020204" pitchFamily="34" charset="0"/>
            </a:endParaRPr>
          </a:p>
        </p:txBody>
      </p:sp>
    </p:spTree>
    <p:extLst>
      <p:ext uri="{BB962C8B-B14F-4D97-AF65-F5344CB8AC3E}">
        <p14:creationId xmlns:p14="http://schemas.microsoft.com/office/powerpoint/2010/main" val="1129311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tx1"/>
                </a:solidFill>
                <a:latin typeface="Abadi"/>
              </a:rPr>
              <a:t>Executive Summary</a:t>
            </a:r>
          </a:p>
          <a:p>
            <a:pPr>
              <a:lnSpc>
                <a:spcPct val="100000"/>
              </a:lnSpc>
              <a:spcBef>
                <a:spcPts val="1400"/>
              </a:spcBef>
            </a:pPr>
            <a:r>
              <a:rPr lang="en-US" sz="2200" dirty="0">
                <a:solidFill>
                  <a:schemeClr val="tx1"/>
                </a:solidFill>
                <a:latin typeface="Abadi"/>
              </a:rPr>
              <a:t>Introduction</a:t>
            </a:r>
          </a:p>
          <a:p>
            <a:pPr>
              <a:lnSpc>
                <a:spcPct val="100000"/>
              </a:lnSpc>
              <a:spcBef>
                <a:spcPts val="1400"/>
              </a:spcBef>
            </a:pPr>
            <a:r>
              <a:rPr lang="en-US" sz="2200" dirty="0">
                <a:solidFill>
                  <a:schemeClr val="tx1"/>
                </a:solidFill>
                <a:latin typeface="Abadi"/>
              </a:rPr>
              <a:t>Methodology</a:t>
            </a:r>
          </a:p>
          <a:p>
            <a:pPr>
              <a:lnSpc>
                <a:spcPct val="100000"/>
              </a:lnSpc>
              <a:spcBef>
                <a:spcPts val="1400"/>
              </a:spcBef>
            </a:pPr>
            <a:r>
              <a:rPr lang="en-US" sz="2200" dirty="0">
                <a:solidFill>
                  <a:schemeClr val="tx1"/>
                </a:solidFill>
                <a:latin typeface="Abadi"/>
              </a:rPr>
              <a:t>Results</a:t>
            </a:r>
          </a:p>
          <a:p>
            <a:pPr>
              <a:lnSpc>
                <a:spcPct val="100000"/>
              </a:lnSpc>
              <a:spcBef>
                <a:spcPts val="1400"/>
              </a:spcBef>
            </a:pPr>
            <a:r>
              <a:rPr lang="en-US" sz="2200" dirty="0">
                <a:solidFill>
                  <a:schemeClr val="tx1"/>
                </a:solidFill>
                <a:latin typeface="Abadi"/>
              </a:rPr>
              <a:t>Conclusion</a:t>
            </a:r>
          </a:p>
          <a:p>
            <a:pPr>
              <a:lnSpc>
                <a:spcPct val="100000"/>
              </a:lnSpc>
              <a:spcBef>
                <a:spcPts val="1400"/>
              </a:spcBef>
            </a:pPr>
            <a:r>
              <a:rPr lang="en-US" sz="2200" dirty="0">
                <a:solidFill>
                  <a:schemeClr val="tx1"/>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4257"/>
            <a:ext cx="10515601" cy="4772706"/>
          </a:xfrm>
          <a:prstGeom prst="rect">
            <a:avLst/>
          </a:prstGeom>
        </p:spPr>
        <p:txBody>
          <a:bodyPr>
            <a:normAutofit/>
          </a:bodyPr>
          <a:lstStyle/>
          <a:p>
            <a:pPr marL="0" indent="0">
              <a:buNone/>
            </a:pPr>
            <a:r>
              <a:rPr lang="en-US" sz="2000" b="1" dirty="0">
                <a:latin typeface="Abadi" panose="020B0604020104020204"/>
              </a:rPr>
              <a:t>Model Development Process:</a:t>
            </a:r>
          </a:p>
          <a:p>
            <a:pPr marL="457200" indent="-457200">
              <a:buFont typeface="+mj-lt"/>
              <a:buAutoNum type="arabicPeriod"/>
            </a:pPr>
            <a:r>
              <a:rPr lang="en-US" sz="2000" dirty="0">
                <a:latin typeface="Abadi" panose="020B0604020104020204"/>
              </a:rPr>
              <a:t>Data Preparation:</a:t>
            </a:r>
          </a:p>
          <a:p>
            <a:pPr lvl="1"/>
            <a:r>
              <a:rPr lang="en-US" sz="1600" dirty="0">
                <a:latin typeface="Abadi" panose="020B0604020104020204"/>
              </a:rPr>
              <a:t>Created a column to classify landings as successful or failure.</a:t>
            </a:r>
          </a:p>
          <a:p>
            <a:pPr lvl="1"/>
            <a:r>
              <a:rPr lang="en-US" sz="1600" dirty="0">
                <a:latin typeface="Abadi" panose="020B0604020104020204"/>
              </a:rPr>
              <a:t>Standardized the dataset using </a:t>
            </a:r>
            <a:r>
              <a:rPr lang="en-US" sz="1600" dirty="0" err="1">
                <a:latin typeface="Abadi" panose="020B0604020104020204"/>
              </a:rPr>
              <a:t>StandardScaler</a:t>
            </a:r>
            <a:r>
              <a:rPr lang="en-US" sz="1600" dirty="0">
                <a:latin typeface="Abadi" panose="020B0604020104020204"/>
              </a:rPr>
              <a:t> for consistent scales.</a:t>
            </a:r>
          </a:p>
          <a:p>
            <a:pPr marL="457200" indent="-457200">
              <a:buFont typeface="+mj-lt"/>
              <a:buAutoNum type="arabicPeriod"/>
            </a:pPr>
            <a:r>
              <a:rPr lang="en-US" sz="2000" dirty="0">
                <a:latin typeface="Abadi" panose="020B0604020104020204"/>
              </a:rPr>
              <a:t>Data Splitting:</a:t>
            </a:r>
          </a:p>
          <a:p>
            <a:pPr lvl="1"/>
            <a:r>
              <a:rPr lang="en-US" sz="1600" dirty="0">
                <a:latin typeface="Abadi" panose="020B0604020104020204"/>
              </a:rPr>
              <a:t>Split the dataset into training and testing sets using </a:t>
            </a:r>
            <a:r>
              <a:rPr lang="en-US" sz="1600" dirty="0" err="1">
                <a:latin typeface="Abadi" panose="020B0604020104020204"/>
              </a:rPr>
              <a:t>train_test_split</a:t>
            </a:r>
            <a:r>
              <a:rPr lang="en-US" sz="1600" dirty="0">
                <a:latin typeface="Abadi" panose="020B0604020104020204"/>
              </a:rPr>
              <a:t> to ensure the model can be evaluated properly.</a:t>
            </a:r>
          </a:p>
          <a:p>
            <a:pPr marL="457200" indent="-457200">
              <a:buFont typeface="+mj-lt"/>
              <a:buAutoNum type="arabicPeriod"/>
            </a:pPr>
            <a:r>
              <a:rPr lang="en-US" sz="2000" dirty="0">
                <a:latin typeface="Abadi" panose="020B0604020104020204"/>
              </a:rPr>
              <a:t>Model Building and Hyperparameter Tuning:</a:t>
            </a:r>
          </a:p>
          <a:p>
            <a:pPr lvl="1"/>
            <a:r>
              <a:rPr lang="en-US" sz="1600" dirty="0">
                <a:latin typeface="Abadi" panose="020B0604020104020204"/>
              </a:rPr>
              <a:t>Created </a:t>
            </a:r>
            <a:r>
              <a:rPr lang="en-US" sz="1600" dirty="0" err="1">
                <a:latin typeface="Abadi" panose="020B0604020104020204"/>
              </a:rPr>
              <a:t>GridSearchCV</a:t>
            </a:r>
            <a:r>
              <a:rPr lang="en-US" sz="1600" dirty="0">
                <a:latin typeface="Abadi" panose="020B0604020104020204"/>
              </a:rPr>
              <a:t> objects for various classifiers to find the best parameters:</a:t>
            </a:r>
          </a:p>
          <a:p>
            <a:pPr lvl="2"/>
            <a:r>
              <a:rPr lang="en-US" sz="1500" dirty="0">
                <a:latin typeface="Abadi" panose="020B0604020104020204"/>
              </a:rPr>
              <a:t>Logistic Regression: Achieved an accuracy of 84.64%.</a:t>
            </a:r>
          </a:p>
          <a:p>
            <a:pPr lvl="2"/>
            <a:r>
              <a:rPr lang="en-US" sz="1500" dirty="0">
                <a:latin typeface="Abadi" panose="020B0604020104020204"/>
              </a:rPr>
              <a:t>Support Vector Machine: Achieved an accuracy of 84.82%.</a:t>
            </a:r>
          </a:p>
          <a:p>
            <a:pPr lvl="2"/>
            <a:r>
              <a:rPr lang="en-US" sz="1500" dirty="0">
                <a:latin typeface="Abadi" panose="020B0604020104020204"/>
              </a:rPr>
              <a:t>Decision Tree Classifier: Achieved an accuracy of 87.50%.</a:t>
            </a:r>
          </a:p>
          <a:p>
            <a:pPr lvl="2"/>
            <a:r>
              <a:rPr lang="en-US" sz="1500" dirty="0">
                <a:latin typeface="Abadi" panose="020B0604020104020204"/>
              </a:rPr>
              <a:t>K-Nearest Neighbors: Achieved an accuracy of 84.82%.</a:t>
            </a:r>
          </a:p>
          <a:p>
            <a:pPr marL="457200" indent="-457200">
              <a:buFont typeface="+mj-lt"/>
              <a:buAutoNum type="arabicPeriod"/>
            </a:pPr>
            <a:r>
              <a:rPr lang="en-US" sz="2000" dirty="0">
                <a:latin typeface="Abadi" panose="020B0604020104020204"/>
              </a:rPr>
              <a:t>Model Evaluation:</a:t>
            </a:r>
          </a:p>
          <a:p>
            <a:pPr lvl="1"/>
            <a:r>
              <a:rPr lang="en-US" sz="1600" dirty="0">
                <a:latin typeface="Abadi" panose="020B0604020104020204"/>
              </a:rPr>
              <a:t>Plotted confusion matrices for each classifier to evaluate their performance and identify the best option.</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CDF5F654-0476-F8EF-DB87-4557E7EDC9EE}"/>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43BA0C0-653D-0012-7934-96C1A4ED83AC}"/>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Title 1">
            <a:extLst>
              <a:ext uri="{FF2B5EF4-FFF2-40B4-BE49-F238E27FC236}">
                <a16:creationId xmlns:a16="http://schemas.microsoft.com/office/drawing/2014/main" id="{E744DDBB-18F9-1871-E228-415331C04B3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 name="Imagen 5">
            <a:extLst>
              <a:ext uri="{FF2B5EF4-FFF2-40B4-BE49-F238E27FC236}">
                <a16:creationId xmlns:a16="http://schemas.microsoft.com/office/drawing/2014/main" id="{F43390B0-6B73-E85C-FED6-E5867509D69C}"/>
              </a:ext>
            </a:extLst>
          </p:cNvPr>
          <p:cNvPicPr>
            <a:picLocks noChangeAspect="1"/>
          </p:cNvPicPr>
          <p:nvPr/>
        </p:nvPicPr>
        <p:blipFill>
          <a:blip r:embed="rId3"/>
          <a:stretch>
            <a:fillRect/>
          </a:stretch>
        </p:blipFill>
        <p:spPr>
          <a:xfrm>
            <a:off x="906389" y="1404257"/>
            <a:ext cx="10469436" cy="3534268"/>
          </a:xfrm>
          <a:prstGeom prst="rect">
            <a:avLst/>
          </a:prstGeom>
        </p:spPr>
      </p:pic>
      <p:sp>
        <p:nvSpPr>
          <p:cNvPr id="7" name="Content Placeholder 4">
            <a:extLst>
              <a:ext uri="{FF2B5EF4-FFF2-40B4-BE49-F238E27FC236}">
                <a16:creationId xmlns:a16="http://schemas.microsoft.com/office/drawing/2014/main" id="{7B900D7B-1B5F-7565-E85E-9CBD2A992545}"/>
              </a:ext>
            </a:extLst>
          </p:cNvPr>
          <p:cNvSpPr txBox="1">
            <a:spLocks/>
          </p:cNvSpPr>
          <p:nvPr/>
        </p:nvSpPr>
        <p:spPr>
          <a:xfrm>
            <a:off x="861282" y="5101791"/>
            <a:ext cx="10469436" cy="78515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400" dirty="0">
                <a:latin typeface="Abadi" panose="020B0604020104020204" pitchFamily="34" charset="0"/>
              </a:rPr>
              <a:t>GitHub URL of the completed predictive analysis lab, notebook [SpaceX-Project/C10M04 - SpaceX-Machine-Learning-Prediction-Part-5.ipynb]:</a:t>
            </a:r>
          </a:p>
          <a:p>
            <a:pPr marL="0" indent="0">
              <a:lnSpc>
                <a:spcPct val="100000"/>
              </a:lnSpc>
              <a:spcBef>
                <a:spcPts val="1400"/>
              </a:spcBef>
              <a:buFont typeface="Arial" panose="020B0604020202020204" pitchFamily="34" charset="0"/>
              <a:buNone/>
            </a:pPr>
            <a:r>
              <a:rPr lang="en-US" sz="1400" dirty="0">
                <a:latin typeface="Abadi" panose="020B0604020104020204" pitchFamily="34" charset="0"/>
                <a:hlinkClick r:id="rId4"/>
              </a:rPr>
              <a:t>https://github.com/FPtecno/IBM-DS-FP/blob/0cf74742eb8af0127eeb8c20ea7d28a6aba6a39b/SpaceX-Project/C10M04%20-%20SpaceX-Machine-Learning-Prediction-Part-5.ipynb</a:t>
            </a:r>
            <a:endParaRPr lang="en-US" sz="1400" dirty="0">
              <a:latin typeface="Abadi" panose="020B0604020104020204" pitchFamily="34" charset="0"/>
            </a:endParaRPr>
          </a:p>
        </p:txBody>
      </p:sp>
    </p:spTree>
    <p:extLst>
      <p:ext uri="{BB962C8B-B14F-4D97-AF65-F5344CB8AC3E}">
        <p14:creationId xmlns:p14="http://schemas.microsoft.com/office/powerpoint/2010/main" val="24604171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458687"/>
            <a:ext cx="10515600" cy="49685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600"/>
              </a:spcBef>
              <a:buNone/>
            </a:pPr>
            <a:r>
              <a:rPr lang="en-US" sz="2000" b="1" dirty="0">
                <a:solidFill>
                  <a:schemeClr val="accent3">
                    <a:lumMod val="25000"/>
                  </a:schemeClr>
                </a:solidFill>
                <a:latin typeface="Abadi" panose="020B0604020104020204"/>
              </a:rPr>
              <a:t>Exploratory Data Analysis (EDA) Results</a:t>
            </a:r>
          </a:p>
          <a:p>
            <a:pPr>
              <a:lnSpc>
                <a:spcPct val="100000"/>
              </a:lnSpc>
              <a:spcBef>
                <a:spcPts val="600"/>
              </a:spcBef>
            </a:pPr>
            <a:r>
              <a:rPr lang="en-US" sz="2000" dirty="0">
                <a:solidFill>
                  <a:schemeClr val="accent3">
                    <a:lumMod val="25000"/>
                  </a:schemeClr>
                </a:solidFill>
                <a:latin typeface="Abadi" panose="020B0604020104020204"/>
              </a:rPr>
              <a:t>Flight Number vs. First Stage Landing: As the flight number increases, the first stage is more likely to land successfully.</a:t>
            </a:r>
          </a:p>
          <a:p>
            <a:pPr>
              <a:lnSpc>
                <a:spcPct val="100000"/>
              </a:lnSpc>
              <a:spcBef>
                <a:spcPts val="600"/>
              </a:spcBef>
            </a:pPr>
            <a:r>
              <a:rPr lang="en-US" sz="2000" dirty="0">
                <a:solidFill>
                  <a:schemeClr val="accent3">
                    <a:lumMod val="25000"/>
                  </a:schemeClr>
                </a:solidFill>
                <a:latin typeface="Abadi" panose="020B0604020104020204"/>
              </a:rPr>
              <a:t>Payload Mass: Heavier payloads reduce the likelihood of the first stage returning successfully. No rockets were launched from VAFB-SLC for payloads greater than 10,000 kg.</a:t>
            </a:r>
          </a:p>
          <a:p>
            <a:pPr>
              <a:lnSpc>
                <a:spcPct val="100000"/>
              </a:lnSpc>
              <a:spcBef>
                <a:spcPts val="600"/>
              </a:spcBef>
            </a:pPr>
            <a:r>
              <a:rPr lang="en-US" sz="2000" dirty="0">
                <a:solidFill>
                  <a:schemeClr val="accent3">
                    <a:lumMod val="25000"/>
                  </a:schemeClr>
                </a:solidFill>
                <a:latin typeface="Abadi" panose="020B0604020104020204"/>
              </a:rPr>
              <a:t>Orbit Type Success Rates: For LEO, success appears correlated with the number of flights. For GTO, no clear flight number relationship exists. Polar, LEO, and ISS orbits have higher success rates for heavy payloads, unlike GTO, which shows mixed results.</a:t>
            </a:r>
          </a:p>
          <a:p>
            <a:pPr>
              <a:lnSpc>
                <a:spcPct val="100000"/>
              </a:lnSpc>
              <a:spcBef>
                <a:spcPts val="600"/>
              </a:spcBef>
            </a:pPr>
            <a:r>
              <a:rPr lang="en-US" sz="2000" dirty="0">
                <a:solidFill>
                  <a:schemeClr val="accent3">
                    <a:lumMod val="25000"/>
                  </a:schemeClr>
                </a:solidFill>
                <a:latin typeface="Abadi" panose="020B0604020104020204"/>
              </a:rPr>
              <a:t>Success Rate Over Time: Since 2013, success rates increased till 2017, with stability in 2014 and a marked increase post-2015.</a:t>
            </a:r>
          </a:p>
          <a:p>
            <a:pPr>
              <a:lnSpc>
                <a:spcPct val="100000"/>
              </a:lnSpc>
              <a:spcBef>
                <a:spcPts val="600"/>
              </a:spcBef>
            </a:pPr>
            <a:r>
              <a:rPr lang="en-US" sz="2000" dirty="0">
                <a:solidFill>
                  <a:schemeClr val="accent3">
                    <a:lumMod val="25000"/>
                  </a:schemeClr>
                </a:solidFill>
                <a:latin typeface="Abadi" panose="020B0604020104020204"/>
              </a:rPr>
              <a:t>Data Insights:</a:t>
            </a:r>
          </a:p>
          <a:p>
            <a:pPr lvl="1">
              <a:lnSpc>
                <a:spcPct val="100000"/>
              </a:lnSpc>
              <a:spcBef>
                <a:spcPts val="600"/>
              </a:spcBef>
            </a:pPr>
            <a:r>
              <a:rPr lang="en-US" sz="1600" dirty="0">
                <a:solidFill>
                  <a:schemeClr val="accent3">
                    <a:lumMod val="25000"/>
                  </a:schemeClr>
                </a:solidFill>
                <a:latin typeface="Abadi" panose="020B0604020104020204"/>
              </a:rPr>
              <a:t>Total payload mass carried by NASA (CRS) boosters: 619,967 kg.</a:t>
            </a:r>
          </a:p>
          <a:p>
            <a:pPr lvl="1">
              <a:lnSpc>
                <a:spcPct val="100000"/>
              </a:lnSpc>
              <a:spcBef>
                <a:spcPts val="600"/>
              </a:spcBef>
            </a:pPr>
            <a:r>
              <a:rPr lang="en-US" sz="1600" dirty="0">
                <a:solidFill>
                  <a:schemeClr val="accent3">
                    <a:lumMod val="25000"/>
                  </a:schemeClr>
                </a:solidFill>
                <a:latin typeface="Abadi" panose="020B0604020104020204"/>
              </a:rPr>
              <a:t>Average payload mass for F9 v1.1: 2,928.4 kg.</a:t>
            </a:r>
          </a:p>
          <a:p>
            <a:pPr lvl="1">
              <a:lnSpc>
                <a:spcPct val="100000"/>
              </a:lnSpc>
              <a:spcBef>
                <a:spcPts val="600"/>
              </a:spcBef>
            </a:pPr>
            <a:r>
              <a:rPr lang="en-US" sz="1600" dirty="0">
                <a:solidFill>
                  <a:schemeClr val="accent3">
                    <a:lumMod val="25000"/>
                  </a:schemeClr>
                </a:solidFill>
                <a:latin typeface="Abadi" panose="020B0604020104020204"/>
              </a:rPr>
              <a:t>First successful ground pad landing: 2015-12-22.</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0A8DFBAF-E4D8-A746-27A3-D947B3BBCCCA}"/>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81D06CA3-DB4C-3140-3A9A-37B6B56DF14C}"/>
              </a:ext>
            </a:extLst>
          </p:cNvPr>
          <p:cNvSpPr txBox="1">
            <a:spLocks/>
          </p:cNvSpPr>
          <p:nvPr/>
        </p:nvSpPr>
        <p:spPr>
          <a:xfrm>
            <a:off x="841125" y="1458687"/>
            <a:ext cx="10515600" cy="49685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600"/>
              </a:spcBef>
              <a:buNone/>
            </a:pPr>
            <a:r>
              <a:rPr lang="en-US" sz="2000" b="1" dirty="0">
                <a:solidFill>
                  <a:schemeClr val="accent3">
                    <a:lumMod val="25000"/>
                  </a:schemeClr>
                </a:solidFill>
                <a:latin typeface="Abadi" panose="020B0604020104020204"/>
              </a:rPr>
              <a:t>Interactive Analytics Demo in Screenshots</a:t>
            </a:r>
          </a:p>
          <a:p>
            <a:pPr>
              <a:lnSpc>
                <a:spcPct val="100000"/>
              </a:lnSpc>
              <a:spcBef>
                <a:spcPts val="600"/>
              </a:spcBef>
            </a:pPr>
            <a:r>
              <a:rPr lang="en-US" sz="2000" dirty="0">
                <a:solidFill>
                  <a:schemeClr val="accent3">
                    <a:lumMod val="25000"/>
                  </a:schemeClr>
                </a:solidFill>
                <a:latin typeface="Abadi" panose="020B0604020104020204"/>
              </a:rPr>
              <a:t>Dropdown List: Allows launch site selection for focused data visualization.</a:t>
            </a:r>
          </a:p>
          <a:p>
            <a:pPr>
              <a:lnSpc>
                <a:spcPct val="100000"/>
              </a:lnSpc>
              <a:spcBef>
                <a:spcPts val="600"/>
              </a:spcBef>
            </a:pPr>
            <a:r>
              <a:rPr lang="en-US" sz="2000" dirty="0">
                <a:solidFill>
                  <a:schemeClr val="accent3">
                    <a:lumMod val="25000"/>
                  </a:schemeClr>
                </a:solidFill>
                <a:latin typeface="Abadi" panose="020B0604020104020204"/>
              </a:rPr>
              <a:t>Pie Chart: Displays the count of successful launches per launch site.</a:t>
            </a:r>
          </a:p>
          <a:p>
            <a:pPr>
              <a:lnSpc>
                <a:spcPct val="100000"/>
              </a:lnSpc>
              <a:spcBef>
                <a:spcPts val="600"/>
              </a:spcBef>
            </a:pPr>
            <a:r>
              <a:rPr lang="en-US" sz="2000" dirty="0">
                <a:solidFill>
                  <a:schemeClr val="accent3">
                    <a:lumMod val="25000"/>
                  </a:schemeClr>
                </a:solidFill>
                <a:latin typeface="Abadi" panose="020B0604020104020204"/>
              </a:rPr>
              <a:t>Slicer: Filters data by payload mass range for specific weight category analysis.</a:t>
            </a:r>
          </a:p>
          <a:p>
            <a:pPr>
              <a:lnSpc>
                <a:spcPct val="100000"/>
              </a:lnSpc>
              <a:spcBef>
                <a:spcPts val="600"/>
              </a:spcBef>
            </a:pPr>
            <a:r>
              <a:rPr lang="en-US" sz="2000" dirty="0">
                <a:solidFill>
                  <a:schemeClr val="accent3">
                    <a:lumMod val="25000"/>
                  </a:schemeClr>
                </a:solidFill>
                <a:latin typeface="Abadi" panose="020B0604020104020204"/>
              </a:rPr>
              <a:t>Scatter Chart: Shows the correlation between payload mass and launch success.</a:t>
            </a:r>
          </a:p>
          <a:p>
            <a:pPr marL="0" indent="0">
              <a:lnSpc>
                <a:spcPct val="100000"/>
              </a:lnSpc>
              <a:spcBef>
                <a:spcPts val="600"/>
              </a:spcBef>
              <a:buNone/>
            </a:pPr>
            <a:r>
              <a:rPr lang="en-US" sz="2000" b="1" dirty="0">
                <a:solidFill>
                  <a:schemeClr val="accent3">
                    <a:lumMod val="25000"/>
                  </a:schemeClr>
                </a:solidFill>
                <a:latin typeface="Abadi" panose="020B0604020104020204"/>
              </a:rPr>
              <a:t>Predictive Analysis Results</a:t>
            </a:r>
          </a:p>
          <a:p>
            <a:pPr>
              <a:lnSpc>
                <a:spcPct val="100000"/>
              </a:lnSpc>
              <a:spcBef>
                <a:spcPts val="600"/>
              </a:spcBef>
            </a:pPr>
            <a:r>
              <a:rPr lang="en-US" sz="2000" dirty="0">
                <a:solidFill>
                  <a:schemeClr val="accent3">
                    <a:lumMod val="25000"/>
                  </a:schemeClr>
                </a:solidFill>
                <a:latin typeface="Abadi" panose="020B0604020104020204"/>
              </a:rPr>
              <a:t>Logistic Regression: Achieved an accuracy of 84.64%.</a:t>
            </a:r>
          </a:p>
          <a:p>
            <a:pPr>
              <a:lnSpc>
                <a:spcPct val="100000"/>
              </a:lnSpc>
              <a:spcBef>
                <a:spcPts val="600"/>
              </a:spcBef>
            </a:pPr>
            <a:r>
              <a:rPr lang="en-US" sz="2000" dirty="0">
                <a:solidFill>
                  <a:schemeClr val="accent3">
                    <a:lumMod val="25000"/>
                  </a:schemeClr>
                </a:solidFill>
                <a:latin typeface="Abadi" panose="020B0604020104020204"/>
              </a:rPr>
              <a:t>Support Vector Machine: Achieved an accuracy of 84.82%.</a:t>
            </a:r>
          </a:p>
          <a:p>
            <a:pPr>
              <a:lnSpc>
                <a:spcPct val="100000"/>
              </a:lnSpc>
              <a:spcBef>
                <a:spcPts val="600"/>
              </a:spcBef>
            </a:pPr>
            <a:r>
              <a:rPr lang="en-US" sz="2000" dirty="0">
                <a:solidFill>
                  <a:schemeClr val="accent3">
                    <a:lumMod val="25000"/>
                  </a:schemeClr>
                </a:solidFill>
                <a:latin typeface="Abadi" panose="020B0604020104020204"/>
              </a:rPr>
              <a:t>Decision Tree Classifier: Achieved an accuracy of 87.50%.</a:t>
            </a:r>
          </a:p>
          <a:p>
            <a:pPr>
              <a:lnSpc>
                <a:spcPct val="100000"/>
              </a:lnSpc>
              <a:spcBef>
                <a:spcPts val="600"/>
              </a:spcBef>
            </a:pPr>
            <a:r>
              <a:rPr lang="en-US" sz="2000" dirty="0">
                <a:solidFill>
                  <a:schemeClr val="accent3">
                    <a:lumMod val="25000"/>
                  </a:schemeClr>
                </a:solidFill>
                <a:latin typeface="Abadi" panose="020B0604020104020204"/>
              </a:rPr>
              <a:t>K-Nearest Neighbors: Achieved an accuracy of 84.82%.</a:t>
            </a:r>
          </a:p>
          <a:p>
            <a:pPr>
              <a:lnSpc>
                <a:spcPct val="100000"/>
              </a:lnSpc>
              <a:spcBef>
                <a:spcPts val="600"/>
              </a:spcBef>
            </a:pPr>
            <a:r>
              <a:rPr lang="en-US" sz="2000" dirty="0">
                <a:solidFill>
                  <a:schemeClr val="accent3">
                    <a:lumMod val="25000"/>
                  </a:schemeClr>
                </a:solidFill>
                <a:latin typeface="Abadi" panose="020B0604020104020204"/>
              </a:rPr>
              <a:t>Conclusion: The Decision Tree Classifier was identified as the best-performing model, with the highest accuracy.</a:t>
            </a:r>
            <a:endParaRPr lang="en-US" sz="2000" dirty="0">
              <a:latin typeface="Abadi" panose="020B0604020104020204"/>
            </a:endParaRPr>
          </a:p>
          <a:p>
            <a:pPr marL="457200" lvl="1" indent="0">
              <a:buNone/>
            </a:pPr>
            <a:endParaRPr lang="en-US" sz="1800" dirty="0"/>
          </a:p>
        </p:txBody>
      </p:sp>
      <p:sp>
        <p:nvSpPr>
          <p:cNvPr id="4" name="Slide Number Placeholder 3">
            <a:extLst>
              <a:ext uri="{FF2B5EF4-FFF2-40B4-BE49-F238E27FC236}">
                <a16:creationId xmlns:a16="http://schemas.microsoft.com/office/drawing/2014/main" id="{34577412-71EE-50AE-60E7-2710DB05E99D}"/>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7" name="Title 1">
            <a:extLst>
              <a:ext uri="{FF2B5EF4-FFF2-40B4-BE49-F238E27FC236}">
                <a16:creationId xmlns:a16="http://schemas.microsoft.com/office/drawing/2014/main" id="{91176018-39E2-24F3-6B8D-68BE255B3DC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8949831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85681" y="5269557"/>
            <a:ext cx="10420638" cy="818016"/>
          </a:xfrm>
          <a:prstGeom prst="rect">
            <a:avLst/>
          </a:prstGeom>
        </p:spPr>
        <p:txBody>
          <a:bodyPr>
            <a:normAutofit fontScale="925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As the frequency of flights increases, there is a corresponding rise in the probability of a successful landing, with the VAFB SLC-4E launch site demonstrating the highest success rate among all sites.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gen 5">
            <a:extLst>
              <a:ext uri="{FF2B5EF4-FFF2-40B4-BE49-F238E27FC236}">
                <a16:creationId xmlns:a16="http://schemas.microsoft.com/office/drawing/2014/main" id="{10739837-54C2-3B6D-DAC7-EA0FACF4BCC3}"/>
              </a:ext>
            </a:extLst>
          </p:cNvPr>
          <p:cNvPicPr>
            <a:picLocks noChangeAspect="1"/>
          </p:cNvPicPr>
          <p:nvPr/>
        </p:nvPicPr>
        <p:blipFill>
          <a:blip r:embed="rId3"/>
          <a:stretch>
            <a:fillRect/>
          </a:stretch>
        </p:blipFill>
        <p:spPr>
          <a:xfrm>
            <a:off x="1104899" y="1458686"/>
            <a:ext cx="10201419" cy="3712028"/>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97279" y="4934351"/>
            <a:ext cx="10342701" cy="995240"/>
          </a:xfrm>
          <a:prstGeom prst="rect">
            <a:avLst/>
          </a:prstGeom>
        </p:spPr>
        <p:txBody>
          <a:bodyPr>
            <a:norm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At the VAFB-SLC launch site, no rockets have been launched with payloads exceeding 10,000 kg.</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Imagen 5">
            <a:extLst>
              <a:ext uri="{FF2B5EF4-FFF2-40B4-BE49-F238E27FC236}">
                <a16:creationId xmlns:a16="http://schemas.microsoft.com/office/drawing/2014/main" id="{D2FEB07F-6390-F75A-1EA4-EB8A582B679E}"/>
              </a:ext>
            </a:extLst>
          </p:cNvPr>
          <p:cNvPicPr>
            <a:picLocks noChangeAspect="1"/>
          </p:cNvPicPr>
          <p:nvPr/>
        </p:nvPicPr>
        <p:blipFill>
          <a:blip r:embed="rId3"/>
          <a:stretch>
            <a:fillRect/>
          </a:stretch>
        </p:blipFill>
        <p:spPr>
          <a:xfrm>
            <a:off x="1097279" y="1681301"/>
            <a:ext cx="9997440" cy="273831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811486"/>
            <a:ext cx="10515600" cy="1507864"/>
          </a:xfrm>
          <a:prstGeom prst="rect">
            <a:avLst/>
          </a:prstGeom>
        </p:spPr>
        <p:txBody>
          <a:bodyPr>
            <a:norm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Orbits such as ES-L1, GEO, HEO, and SSO demonstrate near-perfect success rates (~1.0), while orbits like LEO, MEO, and PO exhibit moderate success rates ranging from approximately 0.65 to 0.75. In contrast, the SO (Solar Orbit) type shows a notably low success rate (~0.0).</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Imagen 5">
            <a:extLst>
              <a:ext uri="{FF2B5EF4-FFF2-40B4-BE49-F238E27FC236}">
                <a16:creationId xmlns:a16="http://schemas.microsoft.com/office/drawing/2014/main" id="{02EBEF30-114F-8333-7D77-293354DED3A3}"/>
              </a:ext>
            </a:extLst>
          </p:cNvPr>
          <p:cNvPicPr>
            <a:picLocks noChangeAspect="1"/>
          </p:cNvPicPr>
          <p:nvPr/>
        </p:nvPicPr>
        <p:blipFill>
          <a:blip r:embed="rId3"/>
          <a:stretch>
            <a:fillRect/>
          </a:stretch>
        </p:blipFill>
        <p:spPr>
          <a:xfrm>
            <a:off x="3942856" y="1455601"/>
            <a:ext cx="4169909" cy="3177074"/>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268686"/>
            <a:ext cx="10515600" cy="1050663"/>
          </a:xfrm>
          <a:prstGeom prst="rect">
            <a:avLst/>
          </a:prstGeom>
        </p:spPr>
        <p:txBody>
          <a:bodyPr>
            <a:norm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For LEO orbits, the success rate appears to be related to the number of flights; however, in GTO orbits, no relationship is observed between flight number and success rate.</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gen 5">
            <a:extLst>
              <a:ext uri="{FF2B5EF4-FFF2-40B4-BE49-F238E27FC236}">
                <a16:creationId xmlns:a16="http://schemas.microsoft.com/office/drawing/2014/main" id="{C7E0F7B5-6A44-7AE3-720E-D62417D7B9B3}"/>
              </a:ext>
            </a:extLst>
          </p:cNvPr>
          <p:cNvPicPr>
            <a:picLocks noChangeAspect="1"/>
          </p:cNvPicPr>
          <p:nvPr/>
        </p:nvPicPr>
        <p:blipFill>
          <a:blip r:embed="rId3"/>
          <a:stretch>
            <a:fillRect/>
          </a:stretch>
        </p:blipFill>
        <p:spPr>
          <a:xfrm>
            <a:off x="943524" y="1442810"/>
            <a:ext cx="10168574" cy="3718014"/>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75491" y="5061857"/>
            <a:ext cx="10210120" cy="1132113"/>
          </a:xfrm>
          <a:prstGeom prst="rect">
            <a:avLst/>
          </a:prstGeom>
        </p:spPr>
        <p:txBody>
          <a:bodyPr>
            <a:norm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For heavy payloads, the successful landing rates are higher for Polar, LEO, and ISS orbits. However, for GTO orbits, it is difficult to distinguish between positive and negative landing outcomes, as both successful and unsuccessful missions are equally represented.</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n 5">
            <a:extLst>
              <a:ext uri="{FF2B5EF4-FFF2-40B4-BE49-F238E27FC236}">
                <a16:creationId xmlns:a16="http://schemas.microsoft.com/office/drawing/2014/main" id="{5B137A27-91E9-80A1-1550-D4B378B14844}"/>
              </a:ext>
            </a:extLst>
          </p:cNvPr>
          <p:cNvPicPr>
            <a:picLocks noChangeAspect="1"/>
          </p:cNvPicPr>
          <p:nvPr/>
        </p:nvPicPr>
        <p:blipFill>
          <a:blip r:embed="rId3"/>
          <a:stretch>
            <a:fillRect/>
          </a:stretch>
        </p:blipFill>
        <p:spPr>
          <a:xfrm>
            <a:off x="1075491" y="1404257"/>
            <a:ext cx="9904639" cy="3549823"/>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61652"/>
            <a:ext cx="10515600" cy="436392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tx1"/>
                </a:solidFill>
                <a:latin typeface="Abadi" panose="020B0604020104020204" pitchFamily="34" charset="0"/>
              </a:rPr>
              <a:t>Applied methodologies:</a:t>
            </a:r>
          </a:p>
          <a:p>
            <a:pPr marL="0" indent="0">
              <a:lnSpc>
                <a:spcPct val="100000"/>
              </a:lnSpc>
              <a:spcBef>
                <a:spcPts val="1400"/>
              </a:spcBef>
              <a:buNone/>
            </a:pPr>
            <a:r>
              <a:rPr lang="en-US" sz="2200" dirty="0">
                <a:solidFill>
                  <a:schemeClr val="tx1"/>
                </a:solidFill>
                <a:latin typeface="Abadi" panose="020B0604020104020204" pitchFamily="34" charset="0"/>
              </a:rPr>
              <a:t>	In this project, a variety of methodologies were employed to conduct the analysis. The dataset was standardized and subsequently split into training and testing subsets. These subsets were utilized to determine the optimal hyperparameters for Support Vector Machines (SVM), Classification Trees, and Logistic Regression models. </a:t>
            </a:r>
          </a:p>
          <a:p>
            <a:pPr marL="0" indent="0">
              <a:lnSpc>
                <a:spcPct val="100000"/>
              </a:lnSpc>
              <a:spcBef>
                <a:spcPts val="1400"/>
              </a:spcBef>
              <a:buNone/>
            </a:pPr>
            <a:r>
              <a:rPr lang="en-US" sz="2200" dirty="0">
                <a:solidFill>
                  <a:schemeClr val="tx1"/>
                </a:solidFill>
                <a:latin typeface="Abadi" panose="020B0604020104020204" pitchFamily="34" charset="0"/>
              </a:rPr>
              <a:t>Summary of all results:</a:t>
            </a:r>
            <a:endParaRPr lang="en-US" sz="1800" dirty="0">
              <a:solidFill>
                <a:schemeClr val="tx1"/>
              </a:solidFill>
              <a:latin typeface="Abadi" panose="020B0604020104020204" pitchFamily="34" charset="0"/>
            </a:endParaRPr>
          </a:p>
          <a:p>
            <a:pPr marL="0" indent="0">
              <a:lnSpc>
                <a:spcPct val="100000"/>
              </a:lnSpc>
              <a:spcBef>
                <a:spcPts val="1400"/>
              </a:spcBef>
              <a:buNone/>
            </a:pPr>
            <a:r>
              <a:rPr lang="en-US" sz="1800" dirty="0">
                <a:solidFill>
                  <a:schemeClr val="tx1"/>
                </a:solidFill>
                <a:latin typeface="Abadi" panose="020B0604020104020204" pitchFamily="34" charset="0"/>
              </a:rPr>
              <a:t>	</a:t>
            </a:r>
            <a:r>
              <a:rPr lang="en-US" sz="2200" dirty="0">
                <a:solidFill>
                  <a:schemeClr val="tx1"/>
                </a:solidFill>
                <a:latin typeface="Abadi" panose="020B0604020104020204" pitchFamily="34" charset="0"/>
              </a:rPr>
              <a:t>The analysis resulted in the development of a predictive model. This model achieves an accuracy of 87.50% in forecasting the probability of the Falcon 9 first stage successfully landing on its next mission.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55040" y="5171251"/>
            <a:ext cx="10330571" cy="852145"/>
          </a:xfrm>
          <a:prstGeom prst="rect">
            <a:avLst/>
          </a:prstGeom>
        </p:spPr>
        <p:txBody>
          <a:bodyPr>
            <a:norm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The success rate has been increasing since 2013, with stability observed in 2014, and a marked rise post-2015, continuing through 2017.</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Imagen 5">
            <a:extLst>
              <a:ext uri="{FF2B5EF4-FFF2-40B4-BE49-F238E27FC236}">
                <a16:creationId xmlns:a16="http://schemas.microsoft.com/office/drawing/2014/main" id="{4AF8E8A9-003A-8A9D-A3D9-E84E261C83C1}"/>
              </a:ext>
            </a:extLst>
          </p:cNvPr>
          <p:cNvPicPr>
            <a:picLocks noChangeAspect="1"/>
          </p:cNvPicPr>
          <p:nvPr/>
        </p:nvPicPr>
        <p:blipFill>
          <a:blip r:embed="rId3"/>
          <a:stretch>
            <a:fillRect/>
          </a:stretch>
        </p:blipFill>
        <p:spPr>
          <a:xfrm>
            <a:off x="3648942" y="1371600"/>
            <a:ext cx="4757738" cy="362494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743290"/>
            <a:ext cx="9745589" cy="4165973"/>
          </a:xfrm>
          <a:prstGeom prst="rect">
            <a:avLst/>
          </a:prstGeom>
        </p:spPr>
        <p:txBody>
          <a:bodyPr>
            <a:normAutofit/>
          </a:bodyPr>
          <a:lstStyle/>
          <a:p>
            <a:pPr marL="0" indent="0">
              <a:lnSpc>
                <a:spcPct val="100000"/>
              </a:lnSpc>
              <a:spcBef>
                <a:spcPts val="600"/>
              </a:spcBef>
              <a:buNone/>
            </a:pPr>
            <a:r>
              <a:rPr lang="en-US" sz="2000" dirty="0">
                <a:solidFill>
                  <a:schemeClr val="accent3">
                    <a:lumMod val="25000"/>
                  </a:schemeClr>
                </a:solidFill>
                <a:latin typeface="Abadi" panose="020B0604020104020204" pitchFamily="34" charset="0"/>
              </a:rPr>
              <a:t>Unique launch sites:</a:t>
            </a:r>
          </a:p>
          <a:p>
            <a:pPr>
              <a:lnSpc>
                <a:spcPct val="100000"/>
              </a:lnSpc>
              <a:spcBef>
                <a:spcPts val="600"/>
              </a:spcBef>
            </a:pPr>
            <a:r>
              <a:rPr lang="en-US" sz="2000" dirty="0">
                <a:solidFill>
                  <a:schemeClr val="accent3">
                    <a:lumMod val="25000"/>
                  </a:schemeClr>
                </a:solidFill>
                <a:latin typeface="Abadi" panose="020B0604020104020204" pitchFamily="34" charset="0"/>
              </a:rPr>
              <a:t>CCAFS LC-40</a:t>
            </a:r>
          </a:p>
          <a:p>
            <a:pPr>
              <a:lnSpc>
                <a:spcPct val="100000"/>
              </a:lnSpc>
              <a:spcBef>
                <a:spcPts val="600"/>
              </a:spcBef>
            </a:pPr>
            <a:r>
              <a:rPr lang="en-US" sz="2000" dirty="0">
                <a:solidFill>
                  <a:schemeClr val="accent3">
                    <a:lumMod val="25000"/>
                  </a:schemeClr>
                </a:solidFill>
                <a:latin typeface="Abadi" panose="020B0604020104020204" pitchFamily="34" charset="0"/>
              </a:rPr>
              <a:t>VAFB SLC-4E</a:t>
            </a:r>
          </a:p>
          <a:p>
            <a:pPr>
              <a:lnSpc>
                <a:spcPct val="100000"/>
              </a:lnSpc>
              <a:spcBef>
                <a:spcPts val="600"/>
              </a:spcBef>
            </a:pPr>
            <a:r>
              <a:rPr lang="en-US" sz="2000" dirty="0">
                <a:solidFill>
                  <a:schemeClr val="accent3">
                    <a:lumMod val="25000"/>
                  </a:schemeClr>
                </a:solidFill>
                <a:latin typeface="Abadi" panose="020B0604020104020204" pitchFamily="34" charset="0"/>
              </a:rPr>
              <a:t>KSC LC-39A</a:t>
            </a:r>
          </a:p>
          <a:p>
            <a:pPr>
              <a:lnSpc>
                <a:spcPct val="100000"/>
              </a:lnSpc>
              <a:spcBef>
                <a:spcPts val="600"/>
              </a:spcBef>
            </a:pPr>
            <a:r>
              <a:rPr lang="en-US" sz="2000" dirty="0">
                <a:solidFill>
                  <a:schemeClr val="accent3">
                    <a:lumMod val="25000"/>
                  </a:schemeClr>
                </a:solidFill>
                <a:latin typeface="Abadi" panose="020B0604020104020204" pitchFamily="34" charset="0"/>
              </a:rPr>
              <a:t>CCAFS SLC-40</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Imagen 5">
            <a:extLst>
              <a:ext uri="{FF2B5EF4-FFF2-40B4-BE49-F238E27FC236}">
                <a16:creationId xmlns:a16="http://schemas.microsoft.com/office/drawing/2014/main" id="{028CB851-F853-52A3-567E-FDFF2BFD8D50}"/>
              </a:ext>
            </a:extLst>
          </p:cNvPr>
          <p:cNvPicPr>
            <a:picLocks noChangeAspect="1"/>
          </p:cNvPicPr>
          <p:nvPr/>
        </p:nvPicPr>
        <p:blipFill>
          <a:blip r:embed="rId3"/>
          <a:stretch>
            <a:fillRect/>
          </a:stretch>
        </p:blipFill>
        <p:spPr>
          <a:xfrm>
            <a:off x="4012992" y="1883977"/>
            <a:ext cx="6502607" cy="416597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There are 2 options: CCAFS LC-40 or SLC-40</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Imagen 5">
            <a:extLst>
              <a:ext uri="{FF2B5EF4-FFF2-40B4-BE49-F238E27FC236}">
                <a16:creationId xmlns:a16="http://schemas.microsoft.com/office/drawing/2014/main" id="{36A0B90F-CAEB-B0B0-A6FF-C66F264A0B37}"/>
              </a:ext>
            </a:extLst>
          </p:cNvPr>
          <p:cNvPicPr>
            <a:picLocks noChangeAspect="1"/>
          </p:cNvPicPr>
          <p:nvPr/>
        </p:nvPicPr>
        <p:blipFill>
          <a:blip r:embed="rId3"/>
          <a:stretch>
            <a:fillRect/>
          </a:stretch>
        </p:blipFill>
        <p:spPr>
          <a:xfrm>
            <a:off x="942372" y="2427484"/>
            <a:ext cx="10343239" cy="2482003"/>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000" dirty="0"/>
              <a:t>Total payload mass carried by NASA (CRS) boosters: 619,967 kg.</a:t>
            </a:r>
            <a:endParaRPr lang="en-US"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Imagen 5">
            <a:extLst>
              <a:ext uri="{FF2B5EF4-FFF2-40B4-BE49-F238E27FC236}">
                <a16:creationId xmlns:a16="http://schemas.microsoft.com/office/drawing/2014/main" id="{BCBA9A47-EA90-1CBB-5EBC-2E0AA245661A}"/>
              </a:ext>
            </a:extLst>
          </p:cNvPr>
          <p:cNvPicPr>
            <a:picLocks noChangeAspect="1"/>
          </p:cNvPicPr>
          <p:nvPr/>
        </p:nvPicPr>
        <p:blipFill>
          <a:blip r:embed="rId3"/>
          <a:stretch>
            <a:fillRect/>
          </a:stretch>
        </p:blipFill>
        <p:spPr>
          <a:xfrm>
            <a:off x="1693487" y="2444741"/>
            <a:ext cx="7056331" cy="2961716"/>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000" dirty="0"/>
              <a:t>Average payload mass for F9 v1.1: 2,928.4 </a:t>
            </a:r>
            <a:r>
              <a:rPr lang="es-AR" sz="2000" dirty="0"/>
              <a:t>kg.</a:t>
            </a:r>
            <a:endParaRPr lang="en-US"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Imagen 5">
            <a:extLst>
              <a:ext uri="{FF2B5EF4-FFF2-40B4-BE49-F238E27FC236}">
                <a16:creationId xmlns:a16="http://schemas.microsoft.com/office/drawing/2014/main" id="{077DF31E-5624-5683-4B06-AAB0EDCBAB95}"/>
              </a:ext>
            </a:extLst>
          </p:cNvPr>
          <p:cNvPicPr>
            <a:picLocks noChangeAspect="1"/>
          </p:cNvPicPr>
          <p:nvPr/>
        </p:nvPicPr>
        <p:blipFill>
          <a:blip r:embed="rId3"/>
          <a:stretch>
            <a:fillRect/>
          </a:stretch>
        </p:blipFill>
        <p:spPr>
          <a:xfrm>
            <a:off x="1476039" y="2504627"/>
            <a:ext cx="9239921" cy="2368543"/>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000" dirty="0"/>
              <a:t>First successful ground pad landing: 2015-12-22.</a:t>
            </a:r>
            <a:endParaRPr lang="en-US"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Imagen 5">
            <a:extLst>
              <a:ext uri="{FF2B5EF4-FFF2-40B4-BE49-F238E27FC236}">
                <a16:creationId xmlns:a16="http://schemas.microsoft.com/office/drawing/2014/main" id="{4C10E1FF-C2A7-AD24-62EB-DE3736448678}"/>
              </a:ext>
            </a:extLst>
          </p:cNvPr>
          <p:cNvPicPr>
            <a:picLocks noChangeAspect="1"/>
          </p:cNvPicPr>
          <p:nvPr/>
        </p:nvPicPr>
        <p:blipFill>
          <a:blip r:embed="rId3"/>
          <a:stretch>
            <a:fillRect/>
          </a:stretch>
        </p:blipFill>
        <p:spPr>
          <a:xfrm>
            <a:off x="1223205" y="2509721"/>
            <a:ext cx="9745590" cy="257689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38752"/>
            <a:ext cx="9745589" cy="4351338"/>
          </a:xfrm>
          <a:prstGeom prst="rect">
            <a:avLst/>
          </a:prstGeom>
        </p:spPr>
        <p:txBody>
          <a:bodyPr lIns="91440" tIns="45720" rIns="91440" bIns="45720" anchor="t">
            <a:normAutofit/>
          </a:bodyPr>
          <a:lstStyle/>
          <a:p>
            <a:pPr marL="0" indent="0">
              <a:lnSpc>
                <a:spcPct val="100000"/>
              </a:lnSpc>
              <a:spcBef>
                <a:spcPts val="600"/>
              </a:spcBef>
              <a:buNone/>
            </a:pPr>
            <a:r>
              <a:rPr lang="en-US" sz="2000" dirty="0">
                <a:solidFill>
                  <a:schemeClr val="accent3">
                    <a:lumMod val="25000"/>
                  </a:schemeClr>
                </a:solidFill>
                <a:latin typeface="Abadi"/>
              </a:rPr>
              <a:t>Names of boosters which have successfully landed on drone ship and had payload mass greater than 4000 but less than 6000:</a:t>
            </a:r>
          </a:p>
          <a:p>
            <a:pPr>
              <a:lnSpc>
                <a:spcPct val="100000"/>
              </a:lnSpc>
              <a:spcBef>
                <a:spcPts val="600"/>
              </a:spcBef>
            </a:pPr>
            <a:r>
              <a:rPr lang="en-US" sz="2000" dirty="0">
                <a:solidFill>
                  <a:schemeClr val="accent3">
                    <a:lumMod val="25000"/>
                  </a:schemeClr>
                </a:solidFill>
                <a:latin typeface="Abadi"/>
              </a:rPr>
              <a:t>F9 FT B1022</a:t>
            </a:r>
          </a:p>
          <a:p>
            <a:pPr>
              <a:lnSpc>
                <a:spcPct val="100000"/>
              </a:lnSpc>
              <a:spcBef>
                <a:spcPts val="600"/>
              </a:spcBef>
            </a:pPr>
            <a:r>
              <a:rPr lang="en-US" sz="2000" dirty="0">
                <a:solidFill>
                  <a:schemeClr val="accent3">
                    <a:lumMod val="25000"/>
                  </a:schemeClr>
                </a:solidFill>
                <a:latin typeface="Abadi"/>
              </a:rPr>
              <a:t>F9 FT B1026</a:t>
            </a:r>
          </a:p>
          <a:p>
            <a:pPr>
              <a:lnSpc>
                <a:spcPct val="100000"/>
              </a:lnSpc>
              <a:spcBef>
                <a:spcPts val="600"/>
              </a:spcBef>
            </a:pPr>
            <a:r>
              <a:rPr lang="en-US" sz="2000" dirty="0">
                <a:solidFill>
                  <a:schemeClr val="accent3">
                    <a:lumMod val="25000"/>
                  </a:schemeClr>
                </a:solidFill>
                <a:latin typeface="Abadi"/>
              </a:rPr>
              <a:t>F9 FT B1021.2</a:t>
            </a:r>
          </a:p>
          <a:p>
            <a:pPr>
              <a:lnSpc>
                <a:spcPct val="100000"/>
              </a:lnSpc>
              <a:spcBef>
                <a:spcPts val="600"/>
              </a:spcBef>
            </a:pPr>
            <a:r>
              <a:rPr lang="en-US" sz="2000" dirty="0">
                <a:solidFill>
                  <a:schemeClr val="accent3">
                    <a:lumMod val="25000"/>
                  </a:schemeClr>
                </a:solidFill>
                <a:latin typeface="Abadi"/>
              </a:rPr>
              <a:t>F9 FT B1031.2</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Imagen 2">
            <a:extLst>
              <a:ext uri="{FF2B5EF4-FFF2-40B4-BE49-F238E27FC236}">
                <a16:creationId xmlns:a16="http://schemas.microsoft.com/office/drawing/2014/main" id="{50E810C4-57D3-9BC2-05C5-1B581A25180B}"/>
              </a:ext>
            </a:extLst>
          </p:cNvPr>
          <p:cNvPicPr>
            <a:picLocks noChangeAspect="1"/>
          </p:cNvPicPr>
          <p:nvPr/>
        </p:nvPicPr>
        <p:blipFill>
          <a:blip r:embed="rId3"/>
          <a:stretch>
            <a:fillRect/>
          </a:stretch>
        </p:blipFill>
        <p:spPr>
          <a:xfrm>
            <a:off x="1380685" y="3655240"/>
            <a:ext cx="9430629" cy="225259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08" y="1503601"/>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Successful outcomes: 100</a:t>
            </a:r>
          </a:p>
          <a:p>
            <a:pPr>
              <a:lnSpc>
                <a:spcPct val="100000"/>
              </a:lnSpc>
              <a:spcBef>
                <a:spcPts val="1400"/>
              </a:spcBef>
            </a:pPr>
            <a:r>
              <a:rPr lang="en-US" sz="2200" dirty="0">
                <a:solidFill>
                  <a:schemeClr val="accent3">
                    <a:lumMod val="25000"/>
                  </a:schemeClr>
                </a:solidFill>
                <a:latin typeface="Abadi" panose="020B0604020104020204" pitchFamily="34" charset="0"/>
              </a:rPr>
              <a:t>Failure outcome: 1 (in flight)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Imagen 5">
            <a:extLst>
              <a:ext uri="{FF2B5EF4-FFF2-40B4-BE49-F238E27FC236}">
                <a16:creationId xmlns:a16="http://schemas.microsoft.com/office/drawing/2014/main" id="{A87C6B51-8212-8D48-5AE7-D0668D530A54}"/>
              </a:ext>
            </a:extLst>
          </p:cNvPr>
          <p:cNvPicPr>
            <a:picLocks noChangeAspect="1"/>
          </p:cNvPicPr>
          <p:nvPr/>
        </p:nvPicPr>
        <p:blipFill>
          <a:blip r:embed="rId3"/>
          <a:stretch>
            <a:fillRect/>
          </a:stretch>
        </p:blipFill>
        <p:spPr>
          <a:xfrm>
            <a:off x="2372849" y="2716035"/>
            <a:ext cx="7309923" cy="296618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n 5">
            <a:extLst>
              <a:ext uri="{FF2B5EF4-FFF2-40B4-BE49-F238E27FC236}">
                <a16:creationId xmlns:a16="http://schemas.microsoft.com/office/drawing/2014/main" id="{05B69D37-B12D-8CE5-4831-003060F34CC4}"/>
              </a:ext>
            </a:extLst>
          </p:cNvPr>
          <p:cNvPicPr>
            <a:picLocks noChangeAspect="1"/>
          </p:cNvPicPr>
          <p:nvPr/>
        </p:nvPicPr>
        <p:blipFill>
          <a:blip r:embed="rId3"/>
          <a:stretch>
            <a:fillRect/>
          </a:stretch>
        </p:blipFill>
        <p:spPr>
          <a:xfrm>
            <a:off x="1328961" y="1558492"/>
            <a:ext cx="9534077" cy="417115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61465"/>
            <a:ext cx="10515601" cy="4351338"/>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Abadi"/>
              </a:rPr>
              <a:t>There were 2 failed landing outcomes in drone ship: one in January and the other on April. Both of them on CCAFS LC-40 launch site.</a:t>
            </a:r>
            <a:endParaRPr lang="en-US" sz="24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Imagen 5">
            <a:extLst>
              <a:ext uri="{FF2B5EF4-FFF2-40B4-BE49-F238E27FC236}">
                <a16:creationId xmlns:a16="http://schemas.microsoft.com/office/drawing/2014/main" id="{A9814B4F-744A-DE08-2171-391D621C48C0}"/>
              </a:ext>
            </a:extLst>
          </p:cNvPr>
          <p:cNvPicPr>
            <a:picLocks noChangeAspect="1"/>
          </p:cNvPicPr>
          <p:nvPr/>
        </p:nvPicPr>
        <p:blipFill>
          <a:blip r:embed="rId3"/>
          <a:stretch>
            <a:fillRect/>
          </a:stretch>
        </p:blipFill>
        <p:spPr>
          <a:xfrm>
            <a:off x="1365445" y="2551106"/>
            <a:ext cx="9461110" cy="2594511"/>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658211"/>
            <a:ext cx="10530114" cy="4367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tx1"/>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a:t>
            </a:r>
          </a:p>
          <a:p>
            <a:pPr marL="0" indent="0">
              <a:spcBef>
                <a:spcPts val="1400"/>
              </a:spcBef>
              <a:buNone/>
            </a:pPr>
            <a:endParaRPr lang="en-US" sz="2200" dirty="0">
              <a:solidFill>
                <a:schemeClr val="tx1"/>
              </a:solidFill>
              <a:latin typeface="Abadi" panose="020B0604020104020204" pitchFamily="34" charset="0"/>
            </a:endParaRPr>
          </a:p>
          <a:p>
            <a:pPr marL="0" indent="0">
              <a:spcBef>
                <a:spcPts val="1400"/>
              </a:spcBef>
              <a:buNone/>
            </a:pPr>
            <a:r>
              <a:rPr lang="en-US" sz="2200" dirty="0">
                <a:solidFill>
                  <a:schemeClr val="tx1"/>
                </a:solidFill>
                <a:latin typeface="Abadi" panose="020B0604020104020204" pitchFamily="34" charset="0"/>
              </a:rPr>
              <a:t>This report explores whether an alternative company could compete with SpaceX by accurately predicting the success of the first stage landing. To achieve this, it is crucial to determine the likelihood of the first stage's successful recovery, which has significant implications for the overall launch costs.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962399"/>
            <a:ext cx="10515600" cy="2214563"/>
          </a:xfrm>
          <a:prstGeom prst="rect">
            <a:avLst/>
          </a:prstGeom>
        </p:spPr>
        <p:txBody>
          <a:bodyPr lIns="91440" tIns="45720" rIns="91440" bIns="45720" anchor="t"/>
          <a:lstStyle/>
          <a:p>
            <a:pPr marL="0" indent="0">
              <a:lnSpc>
                <a:spcPct val="100000"/>
              </a:lnSpc>
              <a:spcBef>
                <a:spcPts val="1400"/>
              </a:spcBef>
              <a:buNone/>
            </a:pPr>
            <a:r>
              <a:rPr lang="en-US" sz="2000" dirty="0">
                <a:solidFill>
                  <a:schemeClr val="accent3">
                    <a:lumMod val="25000"/>
                  </a:schemeClr>
                </a:solidFill>
                <a:latin typeface="Abadi"/>
              </a:rPr>
              <a:t>The table summarizes various landing outcomes with notable observations. The highest count is seen in instances where no landing attempt was made (10). Drone ship landings show an equal distribution of successes and failures, each with 5 instances. There are 3 successful landings on the ground pad, and ocean landings are split between controlled (3 instances) and uncontrolled (2 instances). Parachute failures are noted twice, while there is 1 instance where an attempted landing on the drone ship was precluded. These insights highlight the diversity of landing outcomes, which have significant implications for success rates and cost-efficiency in space missions.</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Imagen 5">
            <a:extLst>
              <a:ext uri="{FF2B5EF4-FFF2-40B4-BE49-F238E27FC236}">
                <a16:creationId xmlns:a16="http://schemas.microsoft.com/office/drawing/2014/main" id="{614DDEDD-AE57-816E-6F10-F4BC22C0ACFF}"/>
              </a:ext>
            </a:extLst>
          </p:cNvPr>
          <p:cNvPicPr>
            <a:picLocks noChangeAspect="1"/>
          </p:cNvPicPr>
          <p:nvPr/>
        </p:nvPicPr>
        <p:blipFill>
          <a:blip r:embed="rId3"/>
          <a:stretch>
            <a:fillRect/>
          </a:stretch>
        </p:blipFill>
        <p:spPr>
          <a:xfrm>
            <a:off x="3536375" y="1416030"/>
            <a:ext cx="4982870" cy="254636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locations</a:t>
            </a:r>
          </a:p>
        </p:txBody>
      </p:sp>
      <p:pic>
        <p:nvPicPr>
          <p:cNvPr id="6" name="Imagen 5">
            <a:extLst>
              <a:ext uri="{FF2B5EF4-FFF2-40B4-BE49-F238E27FC236}">
                <a16:creationId xmlns:a16="http://schemas.microsoft.com/office/drawing/2014/main" id="{814AC548-24FA-8D97-F69A-CE3A5F316FA4}"/>
              </a:ext>
            </a:extLst>
          </p:cNvPr>
          <p:cNvPicPr>
            <a:picLocks noChangeAspect="1"/>
          </p:cNvPicPr>
          <p:nvPr/>
        </p:nvPicPr>
        <p:blipFill>
          <a:blip r:embed="rId3"/>
          <a:stretch>
            <a:fillRect/>
          </a:stretch>
        </p:blipFill>
        <p:spPr>
          <a:xfrm>
            <a:off x="1511515" y="1447316"/>
            <a:ext cx="9032591" cy="457825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classified by success or failure</a:t>
            </a:r>
          </a:p>
        </p:txBody>
      </p:sp>
      <p:pic>
        <p:nvPicPr>
          <p:cNvPr id="7" name="Imagen 6">
            <a:extLst>
              <a:ext uri="{FF2B5EF4-FFF2-40B4-BE49-F238E27FC236}">
                <a16:creationId xmlns:a16="http://schemas.microsoft.com/office/drawing/2014/main" id="{552003F7-A54F-9E71-81AE-41D4333AA832}"/>
              </a:ext>
            </a:extLst>
          </p:cNvPr>
          <p:cNvPicPr>
            <a:picLocks noChangeAspect="1"/>
          </p:cNvPicPr>
          <p:nvPr/>
        </p:nvPicPr>
        <p:blipFill>
          <a:blip r:embed="rId3"/>
          <a:stretch>
            <a:fillRect/>
          </a:stretch>
        </p:blipFill>
        <p:spPr>
          <a:xfrm>
            <a:off x="2706815" y="1629812"/>
            <a:ext cx="6778370" cy="414760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to its proximities</a:t>
            </a:r>
          </a:p>
        </p:txBody>
      </p:sp>
      <p:pic>
        <p:nvPicPr>
          <p:cNvPr id="4" name="Imagen 3">
            <a:extLst>
              <a:ext uri="{FF2B5EF4-FFF2-40B4-BE49-F238E27FC236}">
                <a16:creationId xmlns:a16="http://schemas.microsoft.com/office/drawing/2014/main" id="{F75EDFDF-CEE1-78E3-C565-879BCD0D94F8}"/>
              </a:ext>
            </a:extLst>
          </p:cNvPr>
          <p:cNvPicPr>
            <a:picLocks noChangeAspect="1"/>
          </p:cNvPicPr>
          <p:nvPr/>
        </p:nvPicPr>
        <p:blipFill>
          <a:blip r:embed="rId3"/>
          <a:stretch>
            <a:fillRect/>
          </a:stretch>
        </p:blipFill>
        <p:spPr>
          <a:xfrm>
            <a:off x="1066111" y="1530679"/>
            <a:ext cx="10059778" cy="4494894"/>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969249"/>
            <a:ext cx="10515600" cy="1046163"/>
          </a:xfrm>
          <a:prstGeom prst="rect">
            <a:avLst/>
          </a:prstGeom>
        </p:spPr>
        <p:txBody>
          <a:bodyPr lIns="91440" tIns="45720" rIns="91440" bIns="45720" anchor="t">
            <a:norm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The segments show that KSC LC-39A accounts for 41.7%, CCAFS LC-40 for 29.2%, VAFB SLC-4E for 16.7%, and CCAFS SLC-40 for 12.5% of the total successful launches. This chart highlights that KSC LC-39A is the most successful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Launches Success rate by Site</a:t>
            </a:r>
          </a:p>
        </p:txBody>
      </p:sp>
      <p:pic>
        <p:nvPicPr>
          <p:cNvPr id="4" name="Imagen 3">
            <a:extLst>
              <a:ext uri="{FF2B5EF4-FFF2-40B4-BE49-F238E27FC236}">
                <a16:creationId xmlns:a16="http://schemas.microsoft.com/office/drawing/2014/main" id="{62D95F2B-B869-E8DA-F047-6A150B5E5721}"/>
              </a:ext>
            </a:extLst>
          </p:cNvPr>
          <p:cNvPicPr>
            <a:picLocks noChangeAspect="1"/>
          </p:cNvPicPr>
          <p:nvPr/>
        </p:nvPicPr>
        <p:blipFill>
          <a:blip r:embed="rId3"/>
          <a:stretch>
            <a:fillRect/>
          </a:stretch>
        </p:blipFill>
        <p:spPr>
          <a:xfrm>
            <a:off x="1092200" y="1618243"/>
            <a:ext cx="10007600" cy="297265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ratio for KSC LC-39A</a:t>
            </a:r>
          </a:p>
        </p:txBody>
      </p:sp>
      <p:sp>
        <p:nvSpPr>
          <p:cNvPr id="2" name="Content Placeholder 4">
            <a:extLst>
              <a:ext uri="{FF2B5EF4-FFF2-40B4-BE49-F238E27FC236}">
                <a16:creationId xmlns:a16="http://schemas.microsoft.com/office/drawing/2014/main" id="{C0B824F8-70EC-7B66-B43F-58024652F81C}"/>
              </a:ext>
            </a:extLst>
          </p:cNvPr>
          <p:cNvSpPr txBox="1">
            <a:spLocks/>
          </p:cNvSpPr>
          <p:nvPr/>
        </p:nvSpPr>
        <p:spPr>
          <a:xfrm>
            <a:off x="770010" y="5130799"/>
            <a:ext cx="10515600" cy="104616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000" dirty="0">
                <a:solidFill>
                  <a:schemeClr val="accent3">
                    <a:lumMod val="25000"/>
                  </a:schemeClr>
                </a:solidFill>
                <a:latin typeface="Abadi" panose="020B0604020104020204" pitchFamily="34" charset="0"/>
              </a:rPr>
              <a:t>The segments indicate that 76.90% of the launches are successful, with the remaining 23.10% resulting in failures.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6" name="Imagen 5">
            <a:extLst>
              <a:ext uri="{FF2B5EF4-FFF2-40B4-BE49-F238E27FC236}">
                <a16:creationId xmlns:a16="http://schemas.microsoft.com/office/drawing/2014/main" id="{1DE5135B-F308-DD50-EE25-E8E6982DC2F6}"/>
              </a:ext>
            </a:extLst>
          </p:cNvPr>
          <p:cNvPicPr>
            <a:picLocks noChangeAspect="1"/>
          </p:cNvPicPr>
          <p:nvPr/>
        </p:nvPicPr>
        <p:blipFill>
          <a:blip r:embed="rId3"/>
          <a:stretch>
            <a:fillRect/>
          </a:stretch>
        </p:blipFill>
        <p:spPr>
          <a:xfrm>
            <a:off x="1026160" y="1498448"/>
            <a:ext cx="10139680" cy="300835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836159"/>
            <a:ext cx="10414662" cy="1340803"/>
          </a:xfrm>
          <a:prstGeom prst="rect">
            <a:avLst/>
          </a:prstGeom>
        </p:spPr>
        <p:txBody>
          <a:bodyPr lIns="91440" tIns="45720" rIns="91440" bIns="45720" anchor="t">
            <a:norm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The success rate varies with different booster versions. The v1.1 (red) version is mostly successful with lighter payloads. The FT (blue) version shows consistent performance, handling a broad range of payload weights with relatively high success rates. The newer B4 (green) and B5 (purple) versions demonstrate improved success rates, even with heavier payloads.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(kg) vs Launch Outcome</a:t>
            </a:r>
          </a:p>
        </p:txBody>
      </p:sp>
      <p:pic>
        <p:nvPicPr>
          <p:cNvPr id="4" name="Imagen 3">
            <a:extLst>
              <a:ext uri="{FF2B5EF4-FFF2-40B4-BE49-F238E27FC236}">
                <a16:creationId xmlns:a16="http://schemas.microsoft.com/office/drawing/2014/main" id="{5D2F7180-7B67-2552-5C14-552AE1AB6FCB}"/>
              </a:ext>
            </a:extLst>
          </p:cNvPr>
          <p:cNvPicPr>
            <a:picLocks noChangeAspect="1"/>
          </p:cNvPicPr>
          <p:nvPr/>
        </p:nvPicPr>
        <p:blipFill>
          <a:blip r:embed="rId3"/>
          <a:stretch>
            <a:fillRect/>
          </a:stretch>
        </p:blipFill>
        <p:spPr>
          <a:xfrm>
            <a:off x="1076960" y="1467658"/>
            <a:ext cx="10038080" cy="329441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Imagen 2">
            <a:extLst>
              <a:ext uri="{FF2B5EF4-FFF2-40B4-BE49-F238E27FC236}">
                <a16:creationId xmlns:a16="http://schemas.microsoft.com/office/drawing/2014/main" id="{BC96B553-BD45-DEA9-1022-EB0A4F4EDA20}"/>
              </a:ext>
            </a:extLst>
          </p:cNvPr>
          <p:cNvPicPr>
            <a:picLocks noChangeAspect="1"/>
          </p:cNvPicPr>
          <p:nvPr/>
        </p:nvPicPr>
        <p:blipFill>
          <a:blip r:embed="rId3"/>
          <a:stretch>
            <a:fillRect/>
          </a:stretch>
        </p:blipFill>
        <p:spPr>
          <a:xfrm>
            <a:off x="3475111" y="1548823"/>
            <a:ext cx="5105400" cy="447675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442720"/>
            <a:ext cx="5661269" cy="4876630"/>
          </a:xfrm>
          <a:prstGeom prst="rect">
            <a:avLst/>
          </a:prstGeom>
        </p:spPr>
        <p:txBody>
          <a:bodyPr>
            <a:norm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The model has a higher success rate in predicting landings, with 12 correct predictions, compared to non-landings, with 2 correct predictions. However, the significant number of false positives (4) indicates that the model struggles with distinguishing between "did not land" and "land," often predicting "land" when it should not. The absence of false negatives highlights the model's proficiency in correctly identifying actual landings without missing any. Overall, while the model excels in predicting successful landings with high accuracy, it requires improvement in minimizing false positive predictions to enhance overall reliability.</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Imagen 2">
            <a:extLst>
              <a:ext uri="{FF2B5EF4-FFF2-40B4-BE49-F238E27FC236}">
                <a16:creationId xmlns:a16="http://schemas.microsoft.com/office/drawing/2014/main" id="{BED66A1C-561C-03D8-A13F-8382B113ED30}"/>
              </a:ext>
            </a:extLst>
          </p:cNvPr>
          <p:cNvPicPr>
            <a:picLocks noChangeAspect="1"/>
          </p:cNvPicPr>
          <p:nvPr/>
        </p:nvPicPr>
        <p:blipFill>
          <a:blip r:embed="rId3"/>
          <a:stretch>
            <a:fillRect/>
          </a:stretch>
        </p:blipFill>
        <p:spPr>
          <a:xfrm>
            <a:off x="6431280" y="1442720"/>
            <a:ext cx="4854331" cy="433387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95120"/>
            <a:ext cx="10515600" cy="4631272"/>
          </a:xfrm>
          <a:prstGeom prst="rect">
            <a:avLst/>
          </a:prstGeom>
        </p:spPr>
        <p:txBody>
          <a:bodyPr>
            <a:normAutofit/>
          </a:bodyPr>
          <a:lstStyle/>
          <a:p>
            <a:pPr>
              <a:lnSpc>
                <a:spcPct val="100000"/>
              </a:lnSpc>
              <a:spcBef>
                <a:spcPts val="1200"/>
              </a:spcBef>
            </a:pPr>
            <a:r>
              <a:rPr lang="en-US" sz="2000" b="1" dirty="0">
                <a:solidFill>
                  <a:schemeClr val="accent3">
                    <a:lumMod val="25000"/>
                  </a:schemeClr>
                </a:solidFill>
                <a:latin typeface="Abadi" panose="020B0604020104020204"/>
              </a:rPr>
              <a:t>Flight Frequency and Success: </a:t>
            </a:r>
            <a:r>
              <a:rPr lang="en-US" sz="2000" dirty="0">
                <a:solidFill>
                  <a:schemeClr val="accent3">
                    <a:lumMod val="25000"/>
                  </a:schemeClr>
                </a:solidFill>
                <a:latin typeface="Abadi" panose="020B0604020104020204"/>
              </a:rPr>
              <a:t>As the number of flights increases, the probability of a successful landing also rises, with the VAFB SLC-4E launch site demonstrating the highest success rate.</a:t>
            </a:r>
          </a:p>
          <a:p>
            <a:pPr>
              <a:lnSpc>
                <a:spcPct val="100000"/>
              </a:lnSpc>
              <a:spcBef>
                <a:spcPts val="1200"/>
              </a:spcBef>
            </a:pPr>
            <a:r>
              <a:rPr lang="en-US" sz="2000" b="1" dirty="0">
                <a:solidFill>
                  <a:schemeClr val="accent3">
                    <a:lumMod val="25000"/>
                  </a:schemeClr>
                </a:solidFill>
                <a:latin typeface="Abadi" panose="020B0604020104020204"/>
              </a:rPr>
              <a:t>Payload Mass Influence: </a:t>
            </a:r>
            <a:r>
              <a:rPr lang="en-US" sz="2000" dirty="0">
                <a:solidFill>
                  <a:schemeClr val="accent3">
                    <a:lumMod val="25000"/>
                  </a:schemeClr>
                </a:solidFill>
                <a:latin typeface="Abadi" panose="020B0604020104020204"/>
              </a:rPr>
              <a:t>Heavier payloads decrease the likelihood of successful first-stage landings. Notably, no rockets were launched from VAFB-SLC with payloads exceeding 10,000 kg.</a:t>
            </a:r>
          </a:p>
          <a:p>
            <a:pPr>
              <a:lnSpc>
                <a:spcPct val="100000"/>
              </a:lnSpc>
              <a:spcBef>
                <a:spcPts val="1200"/>
              </a:spcBef>
            </a:pPr>
            <a:r>
              <a:rPr lang="en-US" sz="2000" b="1" dirty="0">
                <a:solidFill>
                  <a:schemeClr val="accent3">
                    <a:lumMod val="25000"/>
                  </a:schemeClr>
                </a:solidFill>
                <a:latin typeface="Abadi" panose="020B0604020104020204"/>
              </a:rPr>
              <a:t>Orbital Success Rates:</a:t>
            </a:r>
          </a:p>
          <a:p>
            <a:pPr lvl="1">
              <a:lnSpc>
                <a:spcPct val="100000"/>
              </a:lnSpc>
              <a:spcBef>
                <a:spcPts val="1200"/>
              </a:spcBef>
            </a:pPr>
            <a:r>
              <a:rPr lang="en-US" sz="2000" dirty="0">
                <a:solidFill>
                  <a:schemeClr val="accent3">
                    <a:lumMod val="25000"/>
                  </a:schemeClr>
                </a:solidFill>
                <a:latin typeface="Abadi" panose="020B0604020104020204"/>
              </a:rPr>
              <a:t>LEO: Success appears to be related to the number of flights.</a:t>
            </a:r>
          </a:p>
          <a:p>
            <a:pPr lvl="1">
              <a:lnSpc>
                <a:spcPct val="100000"/>
              </a:lnSpc>
              <a:spcBef>
                <a:spcPts val="1200"/>
              </a:spcBef>
            </a:pPr>
            <a:r>
              <a:rPr lang="en-US" sz="2000" dirty="0">
                <a:solidFill>
                  <a:schemeClr val="accent3">
                    <a:lumMod val="25000"/>
                  </a:schemeClr>
                </a:solidFill>
                <a:latin typeface="Abadi" panose="020B0604020104020204"/>
              </a:rPr>
              <a:t>GTO: No observed relationship between flight number and success rate.</a:t>
            </a:r>
          </a:p>
          <a:p>
            <a:pPr>
              <a:lnSpc>
                <a:spcPct val="100000"/>
              </a:lnSpc>
              <a:spcBef>
                <a:spcPts val="1200"/>
              </a:spcBef>
            </a:pPr>
            <a:r>
              <a:rPr lang="en-US" sz="2000" b="1" dirty="0">
                <a:solidFill>
                  <a:schemeClr val="accent3">
                    <a:lumMod val="25000"/>
                  </a:schemeClr>
                </a:solidFill>
                <a:latin typeface="Abadi" panose="020B0604020104020204"/>
              </a:rPr>
              <a:t>Heavy Payloads: </a:t>
            </a:r>
            <a:r>
              <a:rPr lang="en-US" sz="2000" dirty="0">
                <a:solidFill>
                  <a:schemeClr val="accent3">
                    <a:lumMod val="25000"/>
                  </a:schemeClr>
                </a:solidFill>
                <a:latin typeface="Abadi" panose="020B0604020104020204"/>
              </a:rPr>
              <a:t>Higher success rates for Polar, LEO, and ISS orbits, while GTO exhibits both successful and unsuccessful missions.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EFACBC7-1292-753E-6BE6-D90BBE54EF0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7220A0C-3BE0-157F-5ADE-912B08ED8393}"/>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3">
            <a:extLst>
              <a:ext uri="{FF2B5EF4-FFF2-40B4-BE49-F238E27FC236}">
                <a16:creationId xmlns:a16="http://schemas.microsoft.com/office/drawing/2014/main" id="{40476E4F-01BE-752B-3B5A-DA14B46DAA7B}"/>
              </a:ext>
            </a:extLst>
          </p:cNvPr>
          <p:cNvSpPr>
            <a:spLocks noGrp="1"/>
          </p:cNvSpPr>
          <p:nvPr>
            <p:ph sz="half" idx="4294967295"/>
          </p:nvPr>
        </p:nvSpPr>
        <p:spPr>
          <a:xfrm>
            <a:off x="770011" y="1595120"/>
            <a:ext cx="10515600" cy="4631272"/>
          </a:xfrm>
          <a:prstGeom prst="rect">
            <a:avLst/>
          </a:prstGeom>
        </p:spPr>
        <p:txBody>
          <a:bodyPr>
            <a:normAutofit/>
          </a:bodyPr>
          <a:lstStyle/>
          <a:p>
            <a:pPr>
              <a:lnSpc>
                <a:spcPct val="100000"/>
              </a:lnSpc>
              <a:spcBef>
                <a:spcPts val="1200"/>
              </a:spcBef>
            </a:pPr>
            <a:r>
              <a:rPr lang="en-US" sz="2000" b="1" dirty="0">
                <a:solidFill>
                  <a:schemeClr val="accent3">
                    <a:lumMod val="25000"/>
                  </a:schemeClr>
                </a:solidFill>
                <a:latin typeface="Abadi" panose="020B0604020104020204" pitchFamily="34" charset="0"/>
              </a:rPr>
              <a:t>Success Rate Over Time: </a:t>
            </a:r>
            <a:r>
              <a:rPr lang="en-US" sz="2000" dirty="0">
                <a:solidFill>
                  <a:schemeClr val="accent3">
                    <a:lumMod val="25000"/>
                  </a:schemeClr>
                </a:solidFill>
                <a:latin typeface="Abadi" panose="020B0604020104020204" pitchFamily="34" charset="0"/>
              </a:rPr>
              <a:t>The success rate increased steadily since 2013, experienced stability in 2014, and saw a marked rise post-2015, continuing through 2017.</a:t>
            </a:r>
          </a:p>
          <a:p>
            <a:pPr>
              <a:lnSpc>
                <a:spcPct val="100000"/>
              </a:lnSpc>
              <a:spcBef>
                <a:spcPts val="1200"/>
              </a:spcBef>
            </a:pPr>
            <a:r>
              <a:rPr lang="en-US" sz="2000" b="1" dirty="0">
                <a:solidFill>
                  <a:schemeClr val="accent3">
                    <a:lumMod val="25000"/>
                  </a:schemeClr>
                </a:solidFill>
                <a:latin typeface="Abadi" panose="020B0604020104020204" pitchFamily="34" charset="0"/>
              </a:rPr>
              <a:t>Logistic Regression, Support Vector Machine, and K-Nearest Neighbors: </a:t>
            </a:r>
            <a:r>
              <a:rPr lang="en-US" sz="2000" dirty="0">
                <a:solidFill>
                  <a:schemeClr val="accent3">
                    <a:lumMod val="25000"/>
                  </a:schemeClr>
                </a:solidFill>
                <a:latin typeface="Abadi" panose="020B0604020104020204" pitchFamily="34" charset="0"/>
              </a:rPr>
              <a:t>Achieved accuracies of 84.64%, 84.82%, and 84.82% respectively.</a:t>
            </a:r>
          </a:p>
          <a:p>
            <a:pPr>
              <a:lnSpc>
                <a:spcPct val="100000"/>
              </a:lnSpc>
              <a:spcBef>
                <a:spcPts val="1200"/>
              </a:spcBef>
            </a:pPr>
            <a:r>
              <a:rPr lang="en-US" sz="2000" b="1" dirty="0">
                <a:solidFill>
                  <a:schemeClr val="accent3">
                    <a:lumMod val="25000"/>
                  </a:schemeClr>
                </a:solidFill>
                <a:latin typeface="Abadi" panose="020B0604020104020204" pitchFamily="34" charset="0"/>
              </a:rPr>
              <a:t>Decision Tree Classifier: </a:t>
            </a:r>
            <a:r>
              <a:rPr lang="en-US" sz="2000" dirty="0">
                <a:solidFill>
                  <a:schemeClr val="accent3">
                    <a:lumMod val="25000"/>
                  </a:schemeClr>
                </a:solidFill>
                <a:latin typeface="Abadi" panose="020B0604020104020204" pitchFamily="34" charset="0"/>
              </a:rPr>
              <a:t>Proven to be the best-performing model with an accuracy of 87.50%.</a:t>
            </a:r>
          </a:p>
          <a:p>
            <a:pPr>
              <a:lnSpc>
                <a:spcPct val="100000"/>
              </a:lnSpc>
              <a:spcBef>
                <a:spcPts val="1200"/>
              </a:spcBef>
            </a:pPr>
            <a:r>
              <a:rPr lang="en-US" sz="2000" b="1" dirty="0">
                <a:solidFill>
                  <a:schemeClr val="accent3">
                    <a:lumMod val="25000"/>
                  </a:schemeClr>
                </a:solidFill>
                <a:latin typeface="Abadi" panose="020B0604020104020204" pitchFamily="34" charset="0"/>
              </a:rPr>
              <a:t>Predictive Model Development: </a:t>
            </a:r>
            <a:r>
              <a:rPr lang="en-US" sz="2000" dirty="0">
                <a:solidFill>
                  <a:schemeClr val="accent3">
                    <a:lumMod val="25000"/>
                  </a:schemeClr>
                </a:solidFill>
                <a:latin typeface="Abadi" panose="020B0604020104020204" pitchFamily="34" charset="0"/>
              </a:rPr>
              <a:t>The analysis resulted in the development of a predictive model. This model achieves an accuracy of 87.50% in forecasting the probability of the Falcon 9 first stage successfully landing on its next mission.</a:t>
            </a:r>
          </a:p>
        </p:txBody>
      </p:sp>
      <p:sp>
        <p:nvSpPr>
          <p:cNvPr id="9" name="Title 1">
            <a:extLst>
              <a:ext uri="{FF2B5EF4-FFF2-40B4-BE49-F238E27FC236}">
                <a16:creationId xmlns:a16="http://schemas.microsoft.com/office/drawing/2014/main" id="{4BCF8974-096A-CE8B-BE4D-043DD2DCFB9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284683776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B0B31444-78FB-4E22-E48F-AB8EA2698A51}"/>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A91AF2-6A2F-729E-DFF4-3918DC7FBAC8}"/>
              </a:ext>
            </a:extLst>
          </p:cNvPr>
          <p:cNvSpPr>
            <a:spLocks noGrp="1"/>
          </p:cNvSpPr>
          <p:nvPr>
            <p:ph type="sldNum" sz="quarter" idx="12"/>
          </p:nvPr>
        </p:nvSpPr>
        <p:spPr/>
        <p:txBody>
          <a:bodyPr/>
          <a:lstStyle/>
          <a:p>
            <a:fld id="{5075537C-CA84-1446-933C-8E9D027F9201}" type="slidenum">
              <a:rPr lang="en-US" smtClean="0"/>
              <a:t>54</a:t>
            </a:fld>
            <a:endParaRPr lang="en-US"/>
          </a:p>
        </p:txBody>
      </p:sp>
      <p:sp>
        <p:nvSpPr>
          <p:cNvPr id="5" name="Content Placeholder 3">
            <a:extLst>
              <a:ext uri="{FF2B5EF4-FFF2-40B4-BE49-F238E27FC236}">
                <a16:creationId xmlns:a16="http://schemas.microsoft.com/office/drawing/2014/main" id="{126B0A30-14B5-A9C3-EB8A-80BB12F1B187}"/>
              </a:ext>
            </a:extLst>
          </p:cNvPr>
          <p:cNvSpPr>
            <a:spLocks noGrp="1"/>
          </p:cNvSpPr>
          <p:nvPr>
            <p:ph sz="half" idx="4294967295"/>
          </p:nvPr>
        </p:nvSpPr>
        <p:spPr>
          <a:xfrm>
            <a:off x="770011" y="1493520"/>
            <a:ext cx="10515600" cy="4825830"/>
          </a:xfrm>
          <a:prstGeom prst="rect">
            <a:avLst/>
          </a:prstGeom>
        </p:spPr>
        <p:txBody>
          <a:bodyPr>
            <a:normAutofit/>
          </a:bodyPr>
          <a:lstStyle/>
          <a:p>
            <a:pPr marL="0" indent="0">
              <a:spcBef>
                <a:spcPts val="600"/>
              </a:spcBef>
              <a:buNone/>
            </a:pPr>
            <a:r>
              <a:rPr lang="es-AR" sz="2000" b="1" dirty="0">
                <a:latin typeface="Abadi" panose="020B0604020104020204"/>
              </a:rPr>
              <a:t>Python </a:t>
            </a:r>
            <a:r>
              <a:rPr lang="es-AR" sz="2000" b="1" dirty="0" err="1">
                <a:latin typeface="Abadi" panose="020B0604020104020204"/>
              </a:rPr>
              <a:t>Code</a:t>
            </a:r>
            <a:r>
              <a:rPr lang="es-AR" sz="2000" b="1" dirty="0">
                <a:latin typeface="Abadi" panose="020B0604020104020204"/>
              </a:rPr>
              <a:t> </a:t>
            </a:r>
            <a:r>
              <a:rPr lang="es-AR" sz="2000" b="1" dirty="0" err="1">
                <a:latin typeface="Abadi" panose="020B0604020104020204"/>
              </a:rPr>
              <a:t>Snippets</a:t>
            </a:r>
            <a:endParaRPr lang="es-AR" sz="2000" b="1" dirty="0">
              <a:latin typeface="Abadi" panose="020B0604020104020204"/>
            </a:endParaRPr>
          </a:p>
          <a:p>
            <a:pPr>
              <a:spcBef>
                <a:spcPts val="600"/>
              </a:spcBef>
            </a:pPr>
            <a:r>
              <a:rPr lang="en-US" sz="2000" dirty="0">
                <a:latin typeface="Abadi" panose="020B0604020104020204"/>
              </a:rPr>
              <a:t>Data Preprocessing: Included code snippets for cleaning and preparing the data.</a:t>
            </a:r>
          </a:p>
          <a:p>
            <a:pPr lvl="1">
              <a:spcBef>
                <a:spcPts val="600"/>
              </a:spcBef>
            </a:pPr>
            <a:r>
              <a:rPr lang="es-AR" sz="1600" dirty="0">
                <a:latin typeface="Abadi" panose="020B0604020104020204"/>
              </a:rPr>
              <a:t>File: 'C10M02 - EDA-</a:t>
            </a:r>
            <a:r>
              <a:rPr lang="es-AR" sz="1600" dirty="0" err="1">
                <a:latin typeface="Abadi" panose="020B0604020104020204"/>
              </a:rPr>
              <a:t>dataviz.ipynb</a:t>
            </a:r>
            <a:r>
              <a:rPr lang="es-AR" sz="1600" dirty="0">
                <a:latin typeface="Abadi" panose="020B0604020104020204"/>
              </a:rPr>
              <a:t>'</a:t>
            </a:r>
          </a:p>
          <a:p>
            <a:pPr>
              <a:spcBef>
                <a:spcPts val="600"/>
              </a:spcBef>
            </a:pPr>
            <a:r>
              <a:rPr lang="en-US" sz="2000" dirty="0">
                <a:latin typeface="Abadi" panose="020B0604020104020204"/>
              </a:rPr>
              <a:t>Model Building: Code snippets for building and evaluating models such as decision trees and logistic regression.</a:t>
            </a:r>
          </a:p>
          <a:p>
            <a:pPr lvl="1">
              <a:spcBef>
                <a:spcPts val="600"/>
              </a:spcBef>
            </a:pPr>
            <a:r>
              <a:rPr lang="es-AR" sz="1600" dirty="0">
                <a:latin typeface="Abadi" panose="020B0604020104020204"/>
              </a:rPr>
              <a:t>File: 'C10M04 - Spacex-Machine-Learning-Prediction-Part-5.ipynb'</a:t>
            </a:r>
          </a:p>
          <a:p>
            <a:pPr>
              <a:spcBef>
                <a:spcPts val="600"/>
              </a:spcBef>
            </a:pPr>
            <a:r>
              <a:rPr lang="en-US" sz="2000" dirty="0">
                <a:latin typeface="Abadi" panose="020B0604020104020204"/>
              </a:rPr>
              <a:t>Visualization: Code for creating visualizations like scatter plots and bar charts.</a:t>
            </a:r>
          </a:p>
          <a:p>
            <a:pPr lvl="1">
              <a:spcBef>
                <a:spcPts val="600"/>
              </a:spcBef>
            </a:pPr>
            <a:r>
              <a:rPr lang="es-AR" sz="1600" dirty="0">
                <a:latin typeface="Abadi" panose="020B0604020104020204"/>
              </a:rPr>
              <a:t>File: 'C10M05 - Final Report.pptx'</a:t>
            </a:r>
          </a:p>
          <a:p>
            <a:pPr marL="457200" lvl="1" indent="0">
              <a:spcBef>
                <a:spcPts val="600"/>
              </a:spcBef>
              <a:buNone/>
            </a:pPr>
            <a:endParaRPr lang="es-AR" sz="1600" dirty="0">
              <a:latin typeface="Abadi" panose="020B0604020104020204"/>
            </a:endParaRPr>
          </a:p>
          <a:p>
            <a:pPr marL="0" indent="0">
              <a:spcBef>
                <a:spcPts val="600"/>
              </a:spcBef>
              <a:buNone/>
            </a:pPr>
            <a:r>
              <a:rPr lang="es-AR" sz="2000" b="1" dirty="0">
                <a:latin typeface="Abadi" panose="020B0604020104020204"/>
              </a:rPr>
              <a:t>SQL </a:t>
            </a:r>
            <a:r>
              <a:rPr lang="es-AR" sz="2000" b="1" dirty="0" err="1">
                <a:latin typeface="Abadi" panose="020B0604020104020204"/>
              </a:rPr>
              <a:t>Queries</a:t>
            </a:r>
            <a:endParaRPr lang="es-AR" sz="2000" b="1" dirty="0">
              <a:latin typeface="Abadi" panose="020B0604020104020204"/>
            </a:endParaRPr>
          </a:p>
          <a:p>
            <a:pPr>
              <a:spcBef>
                <a:spcPts val="600"/>
              </a:spcBef>
            </a:pPr>
            <a:r>
              <a:rPr lang="en-US" sz="2000" dirty="0">
                <a:latin typeface="Abadi" panose="020B0604020104020204"/>
              </a:rPr>
              <a:t>SQL queries used to extract and manipulate data from the database.</a:t>
            </a:r>
          </a:p>
          <a:p>
            <a:pPr lvl="1">
              <a:spcBef>
                <a:spcPts val="600"/>
              </a:spcBef>
            </a:pPr>
            <a:r>
              <a:rPr lang="es-AR" sz="1600" dirty="0">
                <a:latin typeface="Abadi" panose="020B0604020104020204"/>
              </a:rPr>
              <a:t>File: 'C10M02 - SQL-</a:t>
            </a:r>
            <a:r>
              <a:rPr lang="es-AR" sz="1600" dirty="0" err="1">
                <a:latin typeface="Abadi" panose="020B0604020104020204"/>
              </a:rPr>
              <a:t>coursera_sqllite.ipynb</a:t>
            </a:r>
            <a:r>
              <a:rPr lang="es-AR" sz="1600" dirty="0">
                <a:latin typeface="Abadi" panose="020B0604020104020204"/>
              </a:rPr>
              <a:t>'</a:t>
            </a:r>
          </a:p>
        </p:txBody>
      </p:sp>
      <p:sp>
        <p:nvSpPr>
          <p:cNvPr id="11" name="Title 1">
            <a:extLst>
              <a:ext uri="{FF2B5EF4-FFF2-40B4-BE49-F238E27FC236}">
                <a16:creationId xmlns:a16="http://schemas.microsoft.com/office/drawing/2014/main" id="{BAE6E059-A3A6-47D0-00AA-09538174136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02275169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493520"/>
            <a:ext cx="10515600" cy="4825830"/>
          </a:xfrm>
          <a:prstGeom prst="rect">
            <a:avLst/>
          </a:prstGeom>
        </p:spPr>
        <p:txBody>
          <a:bodyPr>
            <a:normAutofit/>
          </a:bodyPr>
          <a:lstStyle/>
          <a:p>
            <a:pPr marL="0" indent="0">
              <a:spcBef>
                <a:spcPts val="600"/>
              </a:spcBef>
              <a:buNone/>
            </a:pPr>
            <a:r>
              <a:rPr lang="en-US" sz="2000" b="1" dirty="0">
                <a:latin typeface="Abadi" panose="020B0604020104020204"/>
              </a:rPr>
              <a:t>Charts and Visualizations</a:t>
            </a:r>
          </a:p>
          <a:p>
            <a:pPr>
              <a:spcBef>
                <a:spcPts val="600"/>
              </a:spcBef>
            </a:pPr>
            <a:r>
              <a:rPr lang="en-US" sz="2000" dirty="0">
                <a:latin typeface="Abadi" panose="020B0604020104020204"/>
              </a:rPr>
              <a:t>Examples of visualizations created, including EDA plots, confusion matrices, and performance graphs.</a:t>
            </a:r>
          </a:p>
          <a:p>
            <a:pPr lvl="1">
              <a:spcBef>
                <a:spcPts val="600"/>
              </a:spcBef>
            </a:pPr>
            <a:r>
              <a:rPr lang="es-AR" sz="1600" dirty="0">
                <a:latin typeface="Abadi" panose="020B0604020104020204"/>
              </a:rPr>
              <a:t>File: 'C10M02 - EDA-</a:t>
            </a:r>
            <a:r>
              <a:rPr lang="es-AR" sz="1600" dirty="0" err="1">
                <a:latin typeface="Abadi" panose="020B0604020104020204"/>
              </a:rPr>
              <a:t>dataviz.ipynb</a:t>
            </a:r>
            <a:r>
              <a:rPr lang="es-AR" sz="1600" dirty="0">
                <a:latin typeface="Abadi" panose="020B0604020104020204"/>
              </a:rPr>
              <a:t>'</a:t>
            </a:r>
          </a:p>
          <a:p>
            <a:pPr marL="457200" lvl="1" indent="0">
              <a:spcBef>
                <a:spcPts val="600"/>
              </a:spcBef>
              <a:buNone/>
            </a:pPr>
            <a:endParaRPr lang="es-AR" sz="1600" dirty="0">
              <a:latin typeface="Abadi" panose="020B0604020104020204"/>
            </a:endParaRPr>
          </a:p>
          <a:p>
            <a:pPr marL="0" indent="0">
              <a:spcBef>
                <a:spcPts val="600"/>
              </a:spcBef>
              <a:buNone/>
            </a:pPr>
            <a:r>
              <a:rPr lang="es-AR" sz="2000" b="1" dirty="0">
                <a:latin typeface="Abadi" panose="020B0604020104020204"/>
              </a:rPr>
              <a:t>Jupyter Notebook Outputs</a:t>
            </a:r>
          </a:p>
          <a:p>
            <a:pPr>
              <a:spcBef>
                <a:spcPts val="600"/>
              </a:spcBef>
            </a:pPr>
            <a:r>
              <a:rPr lang="en-US" sz="2000" dirty="0">
                <a:latin typeface="Abadi" panose="020B0604020104020204"/>
              </a:rPr>
              <a:t>Key analyses and outputs from </a:t>
            </a:r>
            <a:r>
              <a:rPr lang="en-US" sz="2000" dirty="0" err="1">
                <a:latin typeface="Abadi" panose="020B0604020104020204"/>
              </a:rPr>
              <a:t>Jupyter</a:t>
            </a:r>
            <a:r>
              <a:rPr lang="en-US" sz="2000" dirty="0">
                <a:latin typeface="Abadi" panose="020B0604020104020204"/>
              </a:rPr>
              <a:t> Notebooks.</a:t>
            </a:r>
          </a:p>
          <a:p>
            <a:pPr lvl="1">
              <a:spcBef>
                <a:spcPts val="600"/>
              </a:spcBef>
            </a:pPr>
            <a:r>
              <a:rPr lang="es-AR" sz="1600" dirty="0">
                <a:latin typeface="Abadi" panose="020B0604020104020204"/>
              </a:rPr>
              <a:t>File: 'C10M01 - </a:t>
            </a:r>
            <a:r>
              <a:rPr lang="es-AR" sz="1600" dirty="0" err="1">
                <a:latin typeface="Abadi" panose="020B0604020104020204"/>
              </a:rPr>
              <a:t>spacex</a:t>
            </a:r>
            <a:r>
              <a:rPr lang="es-AR" sz="1600" dirty="0">
                <a:latin typeface="Abadi" panose="020B0604020104020204"/>
              </a:rPr>
              <a:t>-Data </a:t>
            </a:r>
            <a:r>
              <a:rPr lang="es-AR" sz="1600" dirty="0" err="1">
                <a:latin typeface="Abadi" panose="020B0604020104020204"/>
              </a:rPr>
              <a:t>wrangling.ipynb</a:t>
            </a:r>
            <a:r>
              <a:rPr lang="es-AR" sz="1600" dirty="0">
                <a:latin typeface="Abadi" panose="020B0604020104020204"/>
              </a:rPr>
              <a:t>'</a:t>
            </a:r>
          </a:p>
          <a:p>
            <a:pPr lvl="1">
              <a:spcBef>
                <a:spcPts val="600"/>
              </a:spcBef>
            </a:pPr>
            <a:r>
              <a:rPr lang="es-AR" sz="1600" dirty="0">
                <a:latin typeface="Abadi" panose="020B0604020104020204"/>
              </a:rPr>
              <a:t>File: 'C10M01 - </a:t>
            </a:r>
            <a:r>
              <a:rPr lang="es-AR" sz="1600" dirty="0" err="1">
                <a:latin typeface="Abadi" panose="020B0604020104020204"/>
              </a:rPr>
              <a:t>spacex</a:t>
            </a:r>
            <a:r>
              <a:rPr lang="es-AR" sz="1600" dirty="0">
                <a:latin typeface="Abadi" panose="020B0604020104020204"/>
              </a:rPr>
              <a:t>-data-</a:t>
            </a:r>
            <a:r>
              <a:rPr lang="es-AR" sz="1600" dirty="0" err="1">
                <a:latin typeface="Abadi" panose="020B0604020104020204"/>
              </a:rPr>
              <a:t>collection</a:t>
            </a:r>
            <a:r>
              <a:rPr lang="es-AR" sz="1600" dirty="0">
                <a:latin typeface="Abadi" panose="020B0604020104020204"/>
              </a:rPr>
              <a:t>-</a:t>
            </a:r>
            <a:r>
              <a:rPr lang="es-AR" sz="1600" dirty="0" err="1">
                <a:latin typeface="Abadi" panose="020B0604020104020204"/>
              </a:rPr>
              <a:t>api.ipynb</a:t>
            </a:r>
            <a:r>
              <a:rPr lang="es-AR" sz="1600" dirty="0">
                <a:latin typeface="Abadi" panose="020B0604020104020204"/>
              </a:rPr>
              <a:t>'</a:t>
            </a:r>
          </a:p>
          <a:p>
            <a:pPr lvl="1">
              <a:spcBef>
                <a:spcPts val="600"/>
              </a:spcBef>
            </a:pPr>
            <a:r>
              <a:rPr lang="es-AR" sz="1600" dirty="0">
                <a:latin typeface="Abadi" panose="020B0604020104020204"/>
              </a:rPr>
              <a:t>File: 'C10M01 - </a:t>
            </a:r>
            <a:r>
              <a:rPr lang="es-AR" sz="1600" dirty="0" err="1">
                <a:latin typeface="Abadi" panose="020B0604020104020204"/>
              </a:rPr>
              <a:t>spacex-webscraping.ipynb</a:t>
            </a:r>
            <a:r>
              <a:rPr lang="es-AR" sz="1600" dirty="0">
                <a:latin typeface="Abadi" panose="020B0604020104020204"/>
              </a:rPr>
              <a:t>'</a:t>
            </a:r>
          </a:p>
          <a:p>
            <a:pPr lvl="1">
              <a:spcBef>
                <a:spcPts val="600"/>
              </a:spcBef>
            </a:pPr>
            <a:r>
              <a:rPr lang="es-AR" sz="1600" dirty="0">
                <a:latin typeface="Abadi" panose="020B0604020104020204"/>
              </a:rPr>
              <a:t>File: 'C10M02 - </a:t>
            </a:r>
            <a:r>
              <a:rPr lang="es-AR" sz="1600" dirty="0" err="1">
                <a:latin typeface="Abadi" panose="020B0604020104020204"/>
              </a:rPr>
              <a:t>launch</a:t>
            </a:r>
            <a:r>
              <a:rPr lang="es-AR" sz="1600" dirty="0">
                <a:latin typeface="Abadi" panose="020B0604020104020204"/>
              </a:rPr>
              <a:t>-site-</a:t>
            </a:r>
            <a:r>
              <a:rPr lang="es-AR" sz="1600" dirty="0" err="1">
                <a:latin typeface="Abadi" panose="020B0604020104020204"/>
              </a:rPr>
              <a:t>location.ipynb</a:t>
            </a:r>
            <a:r>
              <a:rPr lang="es-AR" sz="1600" dirty="0">
                <a:latin typeface="Abadi" panose="020B0604020104020204"/>
              </a:rPr>
              <a: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5324"/>
            <a:ext cx="10104817" cy="544736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600"/>
              </a:spcBef>
            </a:pPr>
            <a:r>
              <a:rPr lang="en-US" sz="8000" dirty="0">
                <a:solidFill>
                  <a:schemeClr val="tx1"/>
                </a:solidFill>
                <a:latin typeface="Abadi"/>
              </a:rPr>
              <a:t>Data collection methodology:</a:t>
            </a:r>
          </a:p>
          <a:p>
            <a:pPr lvl="1">
              <a:lnSpc>
                <a:spcPct val="120000"/>
              </a:lnSpc>
              <a:spcBef>
                <a:spcPts val="600"/>
              </a:spcBef>
            </a:pPr>
            <a:r>
              <a:rPr lang="en-US" sz="7200" dirty="0">
                <a:solidFill>
                  <a:schemeClr val="tx1"/>
                </a:solidFill>
                <a:latin typeface="Abadi"/>
              </a:rPr>
              <a:t>The data was gathered from two main sources:</a:t>
            </a:r>
          </a:p>
          <a:p>
            <a:pPr lvl="2">
              <a:lnSpc>
                <a:spcPct val="120000"/>
              </a:lnSpc>
              <a:spcBef>
                <a:spcPts val="600"/>
              </a:spcBef>
              <a:buFont typeface="Wingdings" panose="05000000000000000000" pitchFamily="2" charset="2"/>
              <a:buChar char="ü"/>
            </a:pPr>
            <a:r>
              <a:rPr lang="en-US" sz="6400" dirty="0">
                <a:solidFill>
                  <a:schemeClr val="tx1"/>
                </a:solidFill>
                <a:latin typeface="Abadi"/>
              </a:rPr>
              <a:t>SpaceX API REST</a:t>
            </a:r>
          </a:p>
          <a:p>
            <a:pPr lvl="2">
              <a:lnSpc>
                <a:spcPct val="120000"/>
              </a:lnSpc>
              <a:spcBef>
                <a:spcPts val="600"/>
              </a:spcBef>
              <a:buFont typeface="Wingdings" panose="05000000000000000000" pitchFamily="2" charset="2"/>
              <a:buChar char="ü"/>
            </a:pPr>
            <a:r>
              <a:rPr lang="en-US" sz="6400" dirty="0">
                <a:solidFill>
                  <a:schemeClr val="tx1"/>
                </a:solidFill>
                <a:latin typeface="Abadi"/>
              </a:rPr>
              <a:t>External source: Wikipedia tables, downloaded using </a:t>
            </a:r>
            <a:r>
              <a:rPr lang="en-US" sz="6400" dirty="0" err="1">
                <a:solidFill>
                  <a:schemeClr val="tx1"/>
                </a:solidFill>
                <a:latin typeface="Abadi"/>
              </a:rPr>
              <a:t>BeautifulSoup</a:t>
            </a:r>
            <a:r>
              <a:rPr lang="en-US" sz="6400" dirty="0">
                <a:solidFill>
                  <a:schemeClr val="tx1"/>
                </a:solidFill>
                <a:latin typeface="Abadi"/>
              </a:rPr>
              <a:t> library</a:t>
            </a:r>
          </a:p>
          <a:p>
            <a:pPr>
              <a:lnSpc>
                <a:spcPct val="120000"/>
              </a:lnSpc>
              <a:spcBef>
                <a:spcPts val="600"/>
              </a:spcBef>
            </a:pPr>
            <a:r>
              <a:rPr lang="en-US" sz="8000" dirty="0">
                <a:solidFill>
                  <a:schemeClr val="tx1"/>
                </a:solidFill>
                <a:latin typeface="Abadi"/>
              </a:rPr>
              <a:t>Perform data wrangling</a:t>
            </a:r>
          </a:p>
          <a:p>
            <a:pPr lvl="1">
              <a:lnSpc>
                <a:spcPct val="120000"/>
              </a:lnSpc>
              <a:spcBef>
                <a:spcPts val="600"/>
              </a:spcBef>
            </a:pPr>
            <a:r>
              <a:rPr lang="en-US" sz="7200" dirty="0">
                <a:solidFill>
                  <a:schemeClr val="tx1"/>
                </a:solidFill>
                <a:latin typeface="Abadi"/>
              </a:rPr>
              <a:t>Calculated and filling the missing values for each attribute</a:t>
            </a:r>
          </a:p>
          <a:p>
            <a:pPr lvl="1">
              <a:lnSpc>
                <a:spcPct val="120000"/>
              </a:lnSpc>
              <a:spcBef>
                <a:spcPts val="600"/>
              </a:spcBef>
            </a:pPr>
            <a:r>
              <a:rPr lang="en-US" sz="7200" dirty="0">
                <a:solidFill>
                  <a:schemeClr val="tx1"/>
                </a:solidFill>
                <a:latin typeface="Abadi"/>
              </a:rPr>
              <a:t>Determined the number of launches on each site and on which orbit</a:t>
            </a:r>
          </a:p>
          <a:p>
            <a:pPr lvl="1">
              <a:lnSpc>
                <a:spcPct val="120000"/>
              </a:lnSpc>
              <a:spcBef>
                <a:spcPts val="600"/>
              </a:spcBef>
            </a:pPr>
            <a:r>
              <a:rPr lang="en-US" sz="7200" dirty="0">
                <a:solidFill>
                  <a:schemeClr val="tx1"/>
                </a:solidFill>
                <a:latin typeface="Abadi"/>
              </a:rPr>
              <a:t>Created a numerical class to categorize whether the landing was successful or not</a:t>
            </a:r>
          </a:p>
          <a:p>
            <a:pPr>
              <a:lnSpc>
                <a:spcPct val="120000"/>
              </a:lnSpc>
              <a:spcBef>
                <a:spcPts val="600"/>
              </a:spcBef>
            </a:pPr>
            <a:r>
              <a:rPr lang="en-US" sz="8000" dirty="0">
                <a:solidFill>
                  <a:schemeClr val="tx1"/>
                </a:solidFill>
                <a:latin typeface="Abadi"/>
              </a:rPr>
              <a:t>Perform exploratory data analysis (EDA) using visualization and SQL</a:t>
            </a:r>
          </a:p>
          <a:p>
            <a:pPr>
              <a:lnSpc>
                <a:spcPct val="120000"/>
              </a:lnSpc>
              <a:spcBef>
                <a:spcPts val="600"/>
              </a:spcBef>
            </a:pPr>
            <a:r>
              <a:rPr lang="en-US" sz="8000" dirty="0">
                <a:solidFill>
                  <a:schemeClr val="tx1"/>
                </a:solidFill>
                <a:latin typeface="Abadi"/>
              </a:rPr>
              <a:t>Perform interactive visual analytics using Folium and </a:t>
            </a:r>
            <a:r>
              <a:rPr lang="en-US" sz="8000" dirty="0" err="1">
                <a:solidFill>
                  <a:schemeClr val="tx1"/>
                </a:solidFill>
                <a:latin typeface="Abadi"/>
              </a:rPr>
              <a:t>Plotly</a:t>
            </a:r>
            <a:r>
              <a:rPr lang="en-US" sz="8000" dirty="0">
                <a:solidFill>
                  <a:schemeClr val="tx1"/>
                </a:solidFill>
                <a:latin typeface="Abadi"/>
              </a:rPr>
              <a:t> Dash</a:t>
            </a:r>
          </a:p>
          <a:p>
            <a:pPr>
              <a:lnSpc>
                <a:spcPct val="120000"/>
              </a:lnSpc>
              <a:spcBef>
                <a:spcPts val="600"/>
              </a:spcBef>
            </a:pPr>
            <a:r>
              <a:rPr lang="en-US" sz="8000" dirty="0">
                <a:solidFill>
                  <a:schemeClr val="tx1"/>
                </a:solidFill>
                <a:latin typeface="Abadi"/>
              </a:rPr>
              <a:t>Perform predictive analysis using classification models</a:t>
            </a:r>
          </a:p>
          <a:p>
            <a:pPr lvl="1">
              <a:lnSpc>
                <a:spcPct val="120000"/>
              </a:lnSpc>
              <a:spcBef>
                <a:spcPts val="600"/>
              </a:spcBef>
            </a:pPr>
            <a:r>
              <a:rPr lang="en-US" sz="7200" dirty="0">
                <a:solidFill>
                  <a:schemeClr val="tx1"/>
                </a:solidFill>
                <a:latin typeface="Abadi"/>
              </a:rPr>
              <a:t>Standardized the dataset and split it into training and testing subsets</a:t>
            </a:r>
          </a:p>
          <a:p>
            <a:pPr lvl="1">
              <a:lnSpc>
                <a:spcPct val="120000"/>
              </a:lnSpc>
              <a:spcBef>
                <a:spcPts val="600"/>
              </a:spcBef>
            </a:pPr>
            <a:r>
              <a:rPr lang="en-US" sz="7200" dirty="0">
                <a:solidFill>
                  <a:schemeClr val="tx1"/>
                </a:solidFill>
                <a:latin typeface="Abadi"/>
              </a:rPr>
              <a:t>Developed different classification models using hyper-parametrized values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97876"/>
            <a:ext cx="10515600" cy="4779087"/>
          </a:xfrm>
          <a:prstGeom prst="rect">
            <a:avLst/>
          </a:prstGeom>
        </p:spPr>
        <p:txBody>
          <a:bodyPr/>
          <a:lstStyle/>
          <a:p>
            <a:pPr>
              <a:lnSpc>
                <a:spcPct val="100000"/>
              </a:lnSpc>
              <a:spcBef>
                <a:spcPts val="600"/>
              </a:spcBef>
            </a:pPr>
            <a:r>
              <a:rPr lang="en-US" sz="2200" dirty="0">
                <a:latin typeface="Abadi" panose="020B0604020104020204" pitchFamily="34" charset="0"/>
              </a:rPr>
              <a:t>Sources of Data</a:t>
            </a:r>
          </a:p>
          <a:p>
            <a:pPr marL="800100" lvl="1" indent="-342900">
              <a:lnSpc>
                <a:spcPct val="100000"/>
              </a:lnSpc>
              <a:spcBef>
                <a:spcPts val="600"/>
              </a:spcBef>
              <a:buFont typeface="+mj-lt"/>
              <a:buAutoNum type="arabicPeriod"/>
            </a:pPr>
            <a:r>
              <a:rPr lang="en-US" sz="1800" dirty="0">
                <a:latin typeface="Abadi" panose="020B0604020104020204" pitchFamily="34" charset="0"/>
              </a:rPr>
              <a:t>SpaceX API REST: Used to fetch real-time and historical data on Falcon 9 launches</a:t>
            </a:r>
          </a:p>
          <a:p>
            <a:pPr marL="800100" lvl="1" indent="-342900">
              <a:lnSpc>
                <a:spcPct val="100000"/>
              </a:lnSpc>
              <a:spcBef>
                <a:spcPts val="600"/>
              </a:spcBef>
              <a:buFont typeface="+mj-lt"/>
              <a:buAutoNum type="arabicPeriod"/>
            </a:pPr>
            <a:r>
              <a:rPr lang="en-US" sz="1800" dirty="0">
                <a:latin typeface="Abadi" panose="020B0604020104020204" pitchFamily="34" charset="0"/>
              </a:rPr>
              <a:t>External Source: Wikipedia tables were downloaded using the </a:t>
            </a:r>
            <a:r>
              <a:rPr lang="en-US" sz="1800" dirty="0" err="1">
                <a:latin typeface="Abadi" panose="020B0604020104020204" pitchFamily="34" charset="0"/>
              </a:rPr>
              <a:t>BeautifulSoup</a:t>
            </a:r>
            <a:r>
              <a:rPr lang="en-US" sz="1800" dirty="0">
                <a:latin typeface="Abadi" panose="020B0604020104020204" pitchFamily="34" charset="0"/>
              </a:rPr>
              <a:t> library to obtain additional data on launch sites and orbit types</a:t>
            </a:r>
          </a:p>
          <a:p>
            <a:pPr marL="228600" lvl="1">
              <a:lnSpc>
                <a:spcPct val="100000"/>
              </a:lnSpc>
              <a:spcBef>
                <a:spcPts val="600"/>
              </a:spcBef>
            </a:pPr>
            <a:r>
              <a:rPr lang="en-US" sz="2200" dirty="0">
                <a:latin typeface="Abadi" panose="020B0604020104020204" pitchFamily="34" charset="0"/>
              </a:rPr>
              <a:t>Data Collection Process</a:t>
            </a:r>
          </a:p>
          <a:p>
            <a:pPr marL="800100" lvl="2" indent="-342900">
              <a:lnSpc>
                <a:spcPct val="100000"/>
              </a:lnSpc>
              <a:spcBef>
                <a:spcPts val="600"/>
              </a:spcBef>
              <a:buFont typeface="+mj-lt"/>
              <a:buAutoNum type="arabicPeriod"/>
            </a:pPr>
            <a:r>
              <a:rPr lang="en-US" sz="1800" dirty="0">
                <a:latin typeface="Abadi" panose="020B0604020104020204" pitchFamily="34" charset="0"/>
              </a:rPr>
              <a:t>API Integration: Connected to the SpaceX API REST to retrieve launch data, including details on launch dates, sites, and outcomes</a:t>
            </a:r>
          </a:p>
          <a:p>
            <a:pPr marL="800100" lvl="2" indent="-342900">
              <a:lnSpc>
                <a:spcPct val="100000"/>
              </a:lnSpc>
              <a:spcBef>
                <a:spcPts val="600"/>
              </a:spcBef>
              <a:buFont typeface="+mj-lt"/>
              <a:buAutoNum type="arabicPeriod"/>
            </a:pPr>
            <a:r>
              <a:rPr lang="en-US" sz="1800" dirty="0">
                <a:latin typeface="Abadi" panose="020B0604020104020204" pitchFamily="34" charset="0"/>
              </a:rPr>
              <a:t>Web Scraping: Utilized </a:t>
            </a:r>
            <a:r>
              <a:rPr lang="en-US" sz="1800" dirty="0" err="1">
                <a:latin typeface="Abadi" panose="020B0604020104020204" pitchFamily="34" charset="0"/>
              </a:rPr>
              <a:t>BeautifulSoup</a:t>
            </a:r>
            <a:r>
              <a:rPr lang="en-US" sz="1800" dirty="0">
                <a:latin typeface="Abadi" panose="020B0604020104020204" pitchFamily="34" charset="0"/>
              </a:rPr>
              <a:t> to scrape tables from Wikipedia, focusing on information related to launch sites and orbits</a:t>
            </a:r>
          </a:p>
          <a:p>
            <a:pPr marL="800100" lvl="2" indent="-342900">
              <a:lnSpc>
                <a:spcPct val="100000"/>
              </a:lnSpc>
              <a:spcBef>
                <a:spcPts val="600"/>
              </a:spcBef>
              <a:buFont typeface="+mj-lt"/>
              <a:buAutoNum type="arabicPeriod"/>
            </a:pPr>
            <a:r>
              <a:rPr lang="en-US" sz="1800" dirty="0">
                <a:latin typeface="Abadi" panose="020B0604020104020204" pitchFamily="34" charset="0"/>
              </a:rPr>
              <a:t>Data Cleaning: Addressed missing values by calculating and imputing them for each attribute</a:t>
            </a:r>
          </a:p>
          <a:p>
            <a:pPr marL="228600" lvl="1">
              <a:lnSpc>
                <a:spcPct val="100000"/>
              </a:lnSpc>
              <a:spcBef>
                <a:spcPts val="600"/>
              </a:spcBef>
            </a:pPr>
            <a:r>
              <a:rPr lang="en-US" sz="2200" dirty="0">
                <a:latin typeface="Abadi" panose="020B0604020104020204" pitchFamily="34" charset="0"/>
              </a:rPr>
              <a:t>Data Wrangling</a:t>
            </a:r>
          </a:p>
          <a:p>
            <a:pPr marL="800100" lvl="2" indent="-342900">
              <a:lnSpc>
                <a:spcPct val="100000"/>
              </a:lnSpc>
              <a:spcBef>
                <a:spcPts val="600"/>
              </a:spcBef>
              <a:buFont typeface="+mj-lt"/>
              <a:buAutoNum type="arabicPeriod"/>
            </a:pPr>
            <a:r>
              <a:rPr lang="en-US" sz="1800" dirty="0">
                <a:latin typeface="Abadi" panose="020B0604020104020204" pitchFamily="34" charset="0"/>
              </a:rPr>
              <a:t>Standardization: Standardized the collected data to ensure uniformity and consistency</a:t>
            </a:r>
          </a:p>
          <a:p>
            <a:pPr marL="800100" lvl="2" indent="-342900">
              <a:lnSpc>
                <a:spcPct val="100000"/>
              </a:lnSpc>
              <a:spcBef>
                <a:spcPts val="600"/>
              </a:spcBef>
              <a:buFont typeface="+mj-lt"/>
              <a:buAutoNum type="arabicPeriod"/>
            </a:pPr>
            <a:r>
              <a:rPr lang="en-US" sz="1800" dirty="0">
                <a:latin typeface="Abadi" panose="020B0604020104020204" pitchFamily="34" charset="0"/>
              </a:rPr>
              <a:t>Categorization: Created a numerical class to categorize the success of the Falcon 9 first stage landings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5181600"/>
            <a:ext cx="10637234" cy="844550"/>
          </a:xfrm>
          <a:prstGeom prst="rect">
            <a:avLst/>
          </a:prstGeom>
        </p:spPr>
        <p:txBody>
          <a:bodyPr vert="horz" lIns="91440" tIns="45720" rIns="91440" bIns="45720" rtlCol="0" anchor="t">
            <a:normAutofit/>
          </a:bodyPr>
          <a:lstStyle/>
          <a:p>
            <a:pPr marL="0" indent="0">
              <a:lnSpc>
                <a:spcPct val="100000"/>
              </a:lnSpc>
              <a:spcBef>
                <a:spcPts val="600"/>
              </a:spcBef>
              <a:buNone/>
            </a:pPr>
            <a:r>
              <a:rPr lang="en-US" sz="1400" dirty="0">
                <a:latin typeface="Abadi" panose="020B0604020104020204" pitchFamily="34" charset="0"/>
              </a:rPr>
              <a:t>GitHub URL of the completed SpaceX API calls notebook [SpaceX-Project/C10M01 - </a:t>
            </a:r>
            <a:r>
              <a:rPr lang="en-US" sz="1400" dirty="0" err="1">
                <a:latin typeface="Abadi" panose="020B0604020104020204" pitchFamily="34" charset="0"/>
              </a:rPr>
              <a:t>spacex</a:t>
            </a:r>
            <a:r>
              <a:rPr lang="en-US" sz="1400" dirty="0">
                <a:latin typeface="Abadi" panose="020B0604020104020204" pitchFamily="34" charset="0"/>
              </a:rPr>
              <a:t>-data-collection-</a:t>
            </a:r>
            <a:r>
              <a:rPr lang="en-US" sz="1400" dirty="0" err="1">
                <a:latin typeface="Abadi" panose="020B0604020104020204" pitchFamily="34" charset="0"/>
              </a:rPr>
              <a:t>api.ipynb</a:t>
            </a:r>
            <a:r>
              <a:rPr lang="en-US" sz="1400" dirty="0">
                <a:latin typeface="Abadi" panose="020B0604020104020204" pitchFamily="34" charset="0"/>
              </a:rPr>
              <a:t>]:</a:t>
            </a:r>
          </a:p>
          <a:p>
            <a:pPr marL="0" indent="0">
              <a:lnSpc>
                <a:spcPct val="100000"/>
              </a:lnSpc>
              <a:spcBef>
                <a:spcPts val="600"/>
              </a:spcBef>
              <a:buNone/>
            </a:pPr>
            <a:r>
              <a:rPr lang="en-US" sz="1400" dirty="0">
                <a:latin typeface="Abadi" panose="020B0604020104020204" pitchFamily="34" charset="0"/>
                <a:hlinkClick r:id="rId3"/>
              </a:rPr>
              <a:t>https://github.com/FPtecno/IBM-DS-FP/blob/0cf74742eb8af0127eeb8c20ea7d28a6aba6a39b/SpaceX-Project/C10M01%20-%20spacex-data-collection-api.ipynb</a:t>
            </a:r>
            <a:endParaRPr lang="en-US" sz="1400" dirty="0">
              <a:latin typeface="Abadi" panose="020B0604020104020204" pitchFamily="34" charset="0"/>
            </a:endParaRPr>
          </a:p>
          <a:p>
            <a:pPr marL="0" indent="0">
              <a:lnSpc>
                <a:spcPct val="100000"/>
              </a:lnSpc>
              <a:spcBef>
                <a:spcPts val="600"/>
              </a:spcBef>
              <a:buNone/>
            </a:pPr>
            <a:endParaRPr lang="en-US" sz="1500"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Imagen 6">
            <a:extLst>
              <a:ext uri="{FF2B5EF4-FFF2-40B4-BE49-F238E27FC236}">
                <a16:creationId xmlns:a16="http://schemas.microsoft.com/office/drawing/2014/main" id="{A55F7E8D-2847-92D5-8C3F-7C7D5A63AA7C}"/>
              </a:ext>
            </a:extLst>
          </p:cNvPr>
          <p:cNvPicPr>
            <a:picLocks noChangeAspect="1"/>
          </p:cNvPicPr>
          <p:nvPr/>
        </p:nvPicPr>
        <p:blipFill>
          <a:blip r:embed="rId4"/>
          <a:stretch>
            <a:fillRect/>
          </a:stretch>
        </p:blipFill>
        <p:spPr>
          <a:xfrm>
            <a:off x="2134193" y="1447978"/>
            <a:ext cx="7472262" cy="358986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266B860-A451-42F8-B613-846EA042EBA2}"/>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A6AC44D-F324-1A16-75DB-BFE2E1375F76}"/>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C5CA0C6C-57C9-D923-A412-308F02FFADA0}"/>
              </a:ext>
            </a:extLst>
          </p:cNvPr>
          <p:cNvSpPr>
            <a:spLocks noGrp="1"/>
          </p:cNvSpPr>
          <p:nvPr>
            <p:ph type="body" sz="half" idx="4294967295"/>
          </p:nvPr>
        </p:nvSpPr>
        <p:spPr>
          <a:xfrm>
            <a:off x="820738" y="5284916"/>
            <a:ext cx="10637234" cy="787812"/>
          </a:xfrm>
          <a:prstGeom prst="rect">
            <a:avLst/>
          </a:prstGeom>
        </p:spPr>
        <p:txBody>
          <a:bodyPr vert="horz" lIns="91440" tIns="45720" rIns="91440" bIns="45720" rtlCol="0" anchor="t">
            <a:normAutofit fontScale="92500" lnSpcReduction="10000"/>
          </a:bodyPr>
          <a:lstStyle/>
          <a:p>
            <a:pPr marL="0" indent="0">
              <a:lnSpc>
                <a:spcPct val="100000"/>
              </a:lnSpc>
              <a:spcBef>
                <a:spcPts val="600"/>
              </a:spcBef>
              <a:buNone/>
            </a:pPr>
            <a:r>
              <a:rPr lang="en-US" sz="1500" dirty="0">
                <a:latin typeface="Abadi" panose="020B0604020104020204" pitchFamily="34" charset="0"/>
              </a:rPr>
              <a:t>GitHub URL of the completed web scraping notebook [SpaceX-Project/C10M01 - </a:t>
            </a:r>
            <a:r>
              <a:rPr lang="en-US" sz="1500" dirty="0" err="1">
                <a:latin typeface="Abadi" panose="020B0604020104020204" pitchFamily="34" charset="0"/>
              </a:rPr>
              <a:t>spacex-webscraping.ipynb</a:t>
            </a:r>
            <a:r>
              <a:rPr lang="en-US" sz="1500" dirty="0">
                <a:latin typeface="Abadi" panose="020B0604020104020204" pitchFamily="34" charset="0"/>
              </a:rPr>
              <a:t>]:</a:t>
            </a:r>
          </a:p>
          <a:p>
            <a:pPr marL="0" indent="0">
              <a:lnSpc>
                <a:spcPct val="100000"/>
              </a:lnSpc>
              <a:spcBef>
                <a:spcPts val="600"/>
              </a:spcBef>
              <a:buNone/>
            </a:pPr>
            <a:r>
              <a:rPr lang="en-US" sz="1500" dirty="0">
                <a:latin typeface="Abadi" panose="020B0604020104020204" pitchFamily="34" charset="0"/>
                <a:hlinkClick r:id="rId3"/>
              </a:rPr>
              <a:t>https://github.com/FPtecno/IBM-DS-FP/blob/0cf74742eb8af0127eeb8c20ea7d28a6aba6a39b/SpaceX-Project/C10M01%20-%20spacex-webscraping.ipynb</a:t>
            </a:r>
            <a:endParaRPr lang="en-US" sz="1500" dirty="0">
              <a:latin typeface="Abadi" panose="020B0604020104020204" pitchFamily="34" charset="0"/>
            </a:endParaRPr>
          </a:p>
          <a:p>
            <a:pPr marL="0" indent="0">
              <a:lnSpc>
                <a:spcPct val="100000"/>
              </a:lnSpc>
              <a:spcBef>
                <a:spcPts val="600"/>
              </a:spcBef>
              <a:buNone/>
            </a:pPr>
            <a:endParaRPr lang="en-US" dirty="0"/>
          </a:p>
          <a:p>
            <a:endParaRPr lang="en-US" dirty="0"/>
          </a:p>
        </p:txBody>
      </p:sp>
      <p:sp>
        <p:nvSpPr>
          <p:cNvPr id="4" name="Title 1">
            <a:extLst>
              <a:ext uri="{FF2B5EF4-FFF2-40B4-BE49-F238E27FC236}">
                <a16:creationId xmlns:a16="http://schemas.microsoft.com/office/drawing/2014/main" id="{113BA91A-482B-7517-3285-F326A0835D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p>
        </p:txBody>
      </p:sp>
      <p:pic>
        <p:nvPicPr>
          <p:cNvPr id="5" name="Imagen 4">
            <a:extLst>
              <a:ext uri="{FF2B5EF4-FFF2-40B4-BE49-F238E27FC236}">
                <a16:creationId xmlns:a16="http://schemas.microsoft.com/office/drawing/2014/main" id="{84B230C9-0006-00E7-B571-9E89AFF6E3BC}"/>
              </a:ext>
            </a:extLst>
          </p:cNvPr>
          <p:cNvPicPr>
            <a:picLocks noChangeAspect="1"/>
          </p:cNvPicPr>
          <p:nvPr/>
        </p:nvPicPr>
        <p:blipFill>
          <a:blip r:embed="rId4"/>
          <a:stretch>
            <a:fillRect/>
          </a:stretch>
        </p:blipFill>
        <p:spPr>
          <a:xfrm>
            <a:off x="2342005" y="1407480"/>
            <a:ext cx="7507990" cy="3830858"/>
          </a:xfrm>
          <a:prstGeom prst="rect">
            <a:avLst/>
          </a:prstGeom>
        </p:spPr>
      </p:pic>
    </p:spTree>
    <p:extLst>
      <p:ext uri="{BB962C8B-B14F-4D97-AF65-F5344CB8AC3E}">
        <p14:creationId xmlns:p14="http://schemas.microsoft.com/office/powerpoint/2010/main" val="306995289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385</TotalTime>
  <Words>3601</Words>
  <Application>Microsoft Office PowerPoint</Application>
  <PresentationFormat>Panorámica</PresentationFormat>
  <Paragraphs>305</Paragraphs>
  <Slides>56</Slides>
  <Notes>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56</vt:i4>
      </vt:variant>
    </vt:vector>
  </HeadingPairs>
  <TitlesOfParts>
    <vt:vector size="62" baseType="lpstr">
      <vt:lpstr>Abadi</vt:lpstr>
      <vt:lpstr>Arial</vt:lpstr>
      <vt:lpstr>Calibri</vt:lpstr>
      <vt:lpstr>IBM Plex Mono SemiBold</vt:lpstr>
      <vt:lpstr>Wingdings</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Federico Prado</cp:lastModifiedBy>
  <cp:revision>228</cp:revision>
  <dcterms:created xsi:type="dcterms:W3CDTF">2021-04-29T18:58:34Z</dcterms:created>
  <dcterms:modified xsi:type="dcterms:W3CDTF">2025-01-26T18:40:34Z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